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6"/>
  </p:notesMasterIdLst>
  <p:handoutMasterIdLst>
    <p:handoutMasterId r:id="rId47"/>
  </p:handoutMasterIdLst>
  <p:sldIdLst>
    <p:sldId id="447" r:id="rId2"/>
    <p:sldId id="585" r:id="rId3"/>
    <p:sldId id="574" r:id="rId4"/>
    <p:sldId id="575" r:id="rId5"/>
    <p:sldId id="576" r:id="rId6"/>
    <p:sldId id="577" r:id="rId7"/>
    <p:sldId id="578" r:id="rId8"/>
    <p:sldId id="579" r:id="rId9"/>
    <p:sldId id="580" r:id="rId10"/>
    <p:sldId id="571" r:id="rId11"/>
    <p:sldId id="581" r:id="rId12"/>
    <p:sldId id="582" r:id="rId13"/>
    <p:sldId id="583" r:id="rId14"/>
    <p:sldId id="584" r:id="rId15"/>
    <p:sldId id="586" r:id="rId16"/>
    <p:sldId id="587" r:id="rId17"/>
    <p:sldId id="588" r:id="rId18"/>
    <p:sldId id="589" r:id="rId19"/>
    <p:sldId id="590" r:id="rId20"/>
    <p:sldId id="591" r:id="rId21"/>
    <p:sldId id="592" r:id="rId22"/>
    <p:sldId id="593" r:id="rId23"/>
    <p:sldId id="594" r:id="rId24"/>
    <p:sldId id="595" r:id="rId25"/>
    <p:sldId id="598" r:id="rId26"/>
    <p:sldId id="599" r:id="rId27"/>
    <p:sldId id="600" r:id="rId28"/>
    <p:sldId id="601" r:id="rId29"/>
    <p:sldId id="602" r:id="rId30"/>
    <p:sldId id="603" r:id="rId31"/>
    <p:sldId id="604" r:id="rId32"/>
    <p:sldId id="605" r:id="rId33"/>
    <p:sldId id="612" r:id="rId34"/>
    <p:sldId id="613" r:id="rId35"/>
    <p:sldId id="614" r:id="rId36"/>
    <p:sldId id="615" r:id="rId37"/>
    <p:sldId id="616" r:id="rId38"/>
    <p:sldId id="611" r:id="rId39"/>
    <p:sldId id="606" r:id="rId40"/>
    <p:sldId id="607" r:id="rId41"/>
    <p:sldId id="608" r:id="rId42"/>
    <p:sldId id="609" r:id="rId43"/>
    <p:sldId id="610" r:id="rId44"/>
    <p:sldId id="621"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an Blaufuss" initials="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A2D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09"/>
    <p:restoredTop sz="99010" autoAdjust="0"/>
  </p:normalViewPr>
  <p:slideViewPr>
    <p:cSldViewPr snapToGrid="0" snapToObjects="1">
      <p:cViewPr>
        <p:scale>
          <a:sx n="85" d="100"/>
          <a:sy n="85" d="100"/>
        </p:scale>
        <p:origin x="-792"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03-01T16:20:08.409" idx="1">
    <p:pos x="5669" y="2367"/>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8D6978-12D0-9E4C-BC6F-55570B274205}" type="datetimeFigureOut">
              <a:rPr lang="en-US" smtClean="0"/>
              <a:t>4/30/2018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B76D19-04C3-DD4C-B6E7-5F5D492C4AEB}" type="slidenum">
              <a:rPr lang="en-US" smtClean="0"/>
              <a:t>‹#›</a:t>
            </a:fld>
            <a:endParaRPr lang="en-US" dirty="0"/>
          </a:p>
        </p:txBody>
      </p:sp>
    </p:spTree>
    <p:extLst>
      <p:ext uri="{BB962C8B-B14F-4D97-AF65-F5344CB8AC3E}">
        <p14:creationId xmlns:p14="http://schemas.microsoft.com/office/powerpoint/2010/main" val="18959990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4186F-6DEF-4141-9B4A-EA15F3127670}" type="datetimeFigureOut">
              <a:rPr lang="en-US" smtClean="0"/>
              <a:t>4/30/2018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E98037-C32D-F244-ACD2-3C83B729ADD1}" type="slidenum">
              <a:rPr lang="en-US" smtClean="0"/>
              <a:t>‹#›</a:t>
            </a:fld>
            <a:endParaRPr lang="en-US" dirty="0"/>
          </a:p>
        </p:txBody>
      </p:sp>
    </p:spTree>
    <p:extLst>
      <p:ext uri="{BB962C8B-B14F-4D97-AF65-F5344CB8AC3E}">
        <p14:creationId xmlns:p14="http://schemas.microsoft.com/office/powerpoint/2010/main" val="4663040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6FF3082-EC55-4340-870A-AA56E1FB7F9B}" type="datetime1">
              <a:rPr lang="en-US" smtClean="0"/>
              <a:t>4/30/2018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1416017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377DFA8-19E6-9B4F-98B1-675C9334D46A}" type="datetime1">
              <a:rPr lang="en-US" smtClean="0"/>
              <a:t>4/30/2018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870299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BB68FC-8941-9B48-A4D9-4216BD8A674B}" type="datetime1">
              <a:rPr lang="en-US" smtClean="0"/>
              <a:t>4/30/2018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606419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48ED2D-1936-024B-91B3-47193672E12C}" type="datetime1">
              <a:rPr lang="en-US" smtClean="0"/>
              <a:t>4/30/2018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763153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14CE4A6-D413-2D4E-ADC5-918CE4F4BDC7}" type="datetime1">
              <a:rPr lang="en-US" smtClean="0"/>
              <a:t>4/30/2018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476544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78B32F9-0777-E244-9835-8AC904C9CBC4}" type="datetime1">
              <a:rPr lang="en-US" smtClean="0"/>
              <a:t>4/30/2018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73024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3E62D03-F926-B44A-88B3-BD274F119687}" type="datetime1">
              <a:rPr lang="en-US" smtClean="0"/>
              <a:t>4/30/2018</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392671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A3DB62D-64D0-C546-AA19-79627BFD55EB}" type="datetime1">
              <a:rPr lang="en-US" smtClean="0"/>
              <a:t>4/30/2018</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225503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6189660-E6A0-2D4C-865E-B6C61012D9E5}" type="datetime1">
              <a:rPr lang="en-US" smtClean="0"/>
              <a:t>4/30/2018</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2319656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57EB3D5-8056-3E48-AA66-2BB1D3D3265C}" type="datetime1">
              <a:rPr lang="en-US" smtClean="0"/>
              <a:t>4/30/2018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3152457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6C53BB2-ED23-AB45-BAAA-AEF4F4DC083A}" type="datetime1">
              <a:rPr lang="en-US" smtClean="0"/>
              <a:t>4/30/2018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C4DDA4C8-0D31-0E4C-85E1-4552E994C258}" type="slidenum">
              <a:rPr lang="en-US" smtClean="0"/>
              <a:t>‹#›</a:t>
            </a:fld>
            <a:endParaRPr lang="en-US" dirty="0"/>
          </a:p>
        </p:txBody>
      </p:sp>
    </p:spTree>
    <p:extLst>
      <p:ext uri="{BB962C8B-B14F-4D97-AF65-F5344CB8AC3E}">
        <p14:creationId xmlns:p14="http://schemas.microsoft.com/office/powerpoint/2010/main" val="1677590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793718" y="779695"/>
            <a:ext cx="7533113"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93718" y="2164545"/>
            <a:ext cx="7533113" cy="367972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7594" y="6256112"/>
            <a:ext cx="464988" cy="365125"/>
          </a:xfrm>
          <a:prstGeom prst="rect">
            <a:avLst/>
          </a:prstGeom>
        </p:spPr>
        <p:txBody>
          <a:bodyPr vert="horz" lIns="91440" tIns="45720" rIns="91440" bIns="45720" rtlCol="0" anchor="ctr"/>
          <a:lstStyle>
            <a:lvl1pPr algn="l">
              <a:defRPr sz="1100" b="1">
                <a:solidFill>
                  <a:schemeClr val="bg1"/>
                </a:solidFill>
              </a:defRPr>
            </a:lvl1pPr>
          </a:lstStyle>
          <a:p>
            <a:fld id="{C4DDA4C8-0D31-0E4C-85E1-4552E994C258}" type="slidenum">
              <a:rPr lang="en-US" smtClean="0"/>
              <a:pPr/>
              <a:t>‹#›</a:t>
            </a:fld>
            <a:endParaRPr lang="en-US" dirty="0"/>
          </a:p>
        </p:txBody>
      </p:sp>
      <p:pic>
        <p:nvPicPr>
          <p:cNvPr id="7" name="Picture 6"/>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6876256" y="6143579"/>
            <a:ext cx="2267744" cy="564082"/>
          </a:xfrm>
          <a:prstGeom prst="rect">
            <a:avLst/>
          </a:prstGeom>
        </p:spPr>
      </p:pic>
    </p:spTree>
    <p:extLst>
      <p:ext uri="{BB962C8B-B14F-4D97-AF65-F5344CB8AC3E}">
        <p14:creationId xmlns:p14="http://schemas.microsoft.com/office/powerpoint/2010/main" val="3479281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ctr" defTabSz="457200" rtl="0" eaLnBrk="1" latinLnBrk="0" hangingPunct="1">
        <a:spcBef>
          <a:spcPct val="0"/>
        </a:spcBef>
        <a:buNone/>
        <a:defRPr sz="4400" b="1" kern="1200">
          <a:solidFill>
            <a:srgbClr val="14A2DB"/>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45114"/>
            <a:ext cx="9144000" cy="6858000"/>
          </a:xfrm>
          <a:prstGeom prst="rect">
            <a:avLst/>
          </a:prstGeom>
        </p:spPr>
      </p:pic>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438128" y="4288118"/>
            <a:ext cx="2478578" cy="740261"/>
          </a:xfrm>
          <a:prstGeom prst="rect">
            <a:avLst/>
          </a:prstGeom>
        </p:spPr>
      </p:pic>
      <p:sp>
        <p:nvSpPr>
          <p:cNvPr id="6" name="Title 1"/>
          <p:cNvSpPr txBox="1">
            <a:spLocks/>
          </p:cNvSpPr>
          <p:nvPr/>
        </p:nvSpPr>
        <p:spPr>
          <a:xfrm>
            <a:off x="403411" y="1628799"/>
            <a:ext cx="8471647" cy="18394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1" kern="1200">
                <a:solidFill>
                  <a:srgbClr val="14A2DB"/>
                </a:solidFill>
                <a:latin typeface="+mj-lt"/>
                <a:ea typeface="+mj-ea"/>
                <a:cs typeface="+mj-cs"/>
              </a:defRPr>
            </a:lvl1pPr>
          </a:lstStyle>
          <a:p>
            <a:r>
              <a:rPr lang="fr-FR" sz="2400" dirty="0">
                <a:latin typeface="+mn-lt"/>
                <a:cs typeface="Cambria"/>
              </a:rPr>
              <a:t>GUIDE DE FORMATION DES ACTEURS DANS LE CADRE DU PROJET PILOTE DE DISTRIBUTION DES MOUSTIQUAIRES IMPREGNEES </a:t>
            </a:r>
            <a:r>
              <a:rPr lang="fr-FR" sz="2400" dirty="0" smtClean="0">
                <a:latin typeface="+mn-lt"/>
                <a:cs typeface="Cambria"/>
              </a:rPr>
              <a:t>D’INSECTICIDE À </a:t>
            </a:r>
            <a:r>
              <a:rPr lang="fr-FR" sz="2400" dirty="0">
                <a:latin typeface="+mn-lt"/>
                <a:cs typeface="Cambria"/>
              </a:rPr>
              <a:t>LONGUE DUREE D’ACTION </a:t>
            </a:r>
            <a:r>
              <a:rPr lang="fr-FR" sz="2400" dirty="0" smtClean="0">
                <a:latin typeface="+mn-lt"/>
                <a:cs typeface="Cambria"/>
              </a:rPr>
              <a:t>(MILDA) </a:t>
            </a:r>
          </a:p>
          <a:p>
            <a:r>
              <a:rPr lang="fr-FR" sz="2400" dirty="0" smtClean="0">
                <a:latin typeface="+mn-lt"/>
                <a:cs typeface="Cambria"/>
              </a:rPr>
              <a:t>EN </a:t>
            </a:r>
            <a:r>
              <a:rPr lang="fr-FR" sz="2400" dirty="0">
                <a:latin typeface="+mn-lt"/>
                <a:cs typeface="Cambria"/>
              </a:rPr>
              <a:t>MILIEU SCOLAIRE </a:t>
            </a:r>
            <a:endParaRPr lang="en-US" sz="2400" dirty="0">
              <a:latin typeface="+mn-lt"/>
              <a:cs typeface="Cambria"/>
            </a:endParaRPr>
          </a:p>
          <a:p>
            <a:r>
              <a:rPr lang="fr-FR" sz="2400" dirty="0">
                <a:latin typeface="+mn-lt"/>
                <a:cs typeface="Cambria"/>
              </a:rPr>
              <a:t>PREFECTURE DE BOFFA </a:t>
            </a:r>
            <a:endParaRPr lang="en-US" sz="2400" dirty="0">
              <a:latin typeface="+mn-lt"/>
              <a:cs typeface="Cambria"/>
            </a:endParaRPr>
          </a:p>
        </p:txBody>
      </p:sp>
      <p:sp>
        <p:nvSpPr>
          <p:cNvPr id="7" name="Subtitle 2"/>
          <p:cNvSpPr txBox="1">
            <a:spLocks/>
          </p:cNvSpPr>
          <p:nvPr/>
        </p:nvSpPr>
        <p:spPr>
          <a:xfrm>
            <a:off x="1411778" y="3515068"/>
            <a:ext cx="6400800" cy="548527"/>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2800" b="1" dirty="0" smtClean="0">
                <a:solidFill>
                  <a:srgbClr val="000000"/>
                </a:solidFill>
                <a:latin typeface="Cambria"/>
                <a:cs typeface="Cambria"/>
              </a:rPr>
              <a:t>Boffa, ___________Mars </a:t>
            </a:r>
            <a:r>
              <a:rPr kumimoji="0" lang="en-US" sz="2800" b="1" i="0" u="none" strike="noStrike" kern="1200" cap="none" spc="0" normalizeH="0" noProof="0" dirty="0" smtClean="0">
                <a:ln>
                  <a:noFill/>
                </a:ln>
                <a:solidFill>
                  <a:srgbClr val="000000"/>
                </a:solidFill>
                <a:effectLst/>
                <a:uLnTx/>
                <a:uFillTx/>
                <a:latin typeface="Cambria"/>
                <a:cs typeface="Cambria"/>
              </a:rPr>
              <a:t>2018</a:t>
            </a:r>
            <a:endParaRPr kumimoji="0" lang="en-US" sz="2800" b="1" i="0" u="none" strike="noStrike" kern="1200" cap="none" spc="0" normalizeH="0" baseline="0" noProof="0" dirty="0" smtClean="0">
              <a:ln>
                <a:noFill/>
              </a:ln>
              <a:solidFill>
                <a:srgbClr val="000000"/>
              </a:solidFill>
              <a:effectLst/>
              <a:uLnTx/>
              <a:uFillTx/>
              <a:latin typeface="Cambria"/>
              <a:cs typeface="Cambria"/>
            </a:endParaRPr>
          </a:p>
        </p:txBody>
      </p:sp>
      <p:pic>
        <p:nvPicPr>
          <p:cNvPr id="10" name="Image 19" descr="logo RG"/>
          <p:cNvPicPr/>
          <p:nvPr/>
        </p:nvPicPr>
        <p:blipFill>
          <a:blip r:embed="rId4">
            <a:extLst>
              <a:ext uri="{28A0092B-C50C-407E-A947-70E740481C1C}">
                <a14:useLocalDpi xmlns:a14="http://schemas.microsoft.com/office/drawing/2010/main" val="0"/>
              </a:ext>
            </a:extLst>
          </a:blip>
          <a:srcRect/>
          <a:stretch>
            <a:fillRect/>
          </a:stretch>
        </p:blipFill>
        <p:spPr bwMode="auto">
          <a:xfrm>
            <a:off x="164352" y="3883884"/>
            <a:ext cx="1247425" cy="1343664"/>
          </a:xfrm>
          <a:prstGeom prst="rect">
            <a:avLst/>
          </a:prstGeom>
          <a:noFill/>
          <a:ln>
            <a:noFill/>
          </a:ln>
        </p:spPr>
      </p:pic>
      <p:pic>
        <p:nvPicPr>
          <p:cNvPr id="11" name="Image 20"/>
          <p:cNvPicPr/>
          <p:nvPr/>
        </p:nvPicPr>
        <p:blipFill>
          <a:blip r:embed="rId5">
            <a:lum contrast="18000"/>
            <a:extLst>
              <a:ext uri="{28A0092B-C50C-407E-A947-70E740481C1C}">
                <a14:useLocalDpi xmlns:a14="http://schemas.microsoft.com/office/drawing/2010/main" val="0"/>
              </a:ext>
            </a:extLst>
          </a:blip>
          <a:srcRect/>
          <a:stretch>
            <a:fillRect/>
          </a:stretch>
        </p:blipFill>
        <p:spPr bwMode="auto">
          <a:xfrm>
            <a:off x="7617535" y="3883884"/>
            <a:ext cx="1140460" cy="1219200"/>
          </a:xfrm>
          <a:prstGeom prst="rect">
            <a:avLst/>
          </a:prstGeom>
          <a:noFill/>
          <a:ln>
            <a:noFill/>
          </a:ln>
        </p:spPr>
      </p:pic>
    </p:spTree>
    <p:extLst>
      <p:ext uri="{BB962C8B-B14F-4D97-AF65-F5344CB8AC3E}">
        <p14:creationId xmlns:p14="http://schemas.microsoft.com/office/powerpoint/2010/main" val="1101506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35" y="1180352"/>
            <a:ext cx="8830236" cy="4915647"/>
          </a:xfrm>
        </p:spPr>
        <p:txBody>
          <a:bodyPr>
            <a:normAutofit/>
          </a:bodyPr>
          <a:lstStyle/>
          <a:p>
            <a:pPr marL="0" indent="0" algn="just">
              <a:buNone/>
            </a:pPr>
            <a:r>
              <a:rPr lang="fr-FR" sz="2600" b="1" dirty="0" smtClean="0">
                <a:solidFill>
                  <a:srgbClr val="000000"/>
                </a:solidFill>
              </a:rPr>
              <a:t>Le </a:t>
            </a:r>
            <a:r>
              <a:rPr lang="fr-FR" sz="2600" b="1" dirty="0">
                <a:solidFill>
                  <a:srgbClr val="000000"/>
                </a:solidFill>
              </a:rPr>
              <a:t>contenu de </a:t>
            </a:r>
            <a:r>
              <a:rPr lang="fr-FR" sz="2600" b="1" dirty="0" smtClean="0">
                <a:solidFill>
                  <a:srgbClr val="000000"/>
                </a:solidFill>
              </a:rPr>
              <a:t>le guide aux </a:t>
            </a:r>
            <a:r>
              <a:rPr lang="fr-FR" sz="2600" b="1" dirty="0">
                <a:solidFill>
                  <a:srgbClr val="000000"/>
                </a:solidFill>
              </a:rPr>
              <a:t>enseignants </a:t>
            </a:r>
            <a:endParaRPr lang="fr-FR" sz="2600" dirty="0" smtClean="0">
              <a:solidFill>
                <a:srgbClr val="000000"/>
              </a:solidFill>
            </a:endParaRPr>
          </a:p>
          <a:p>
            <a:pPr algn="just">
              <a:buFont typeface="Wingdings" charset="2"/>
              <a:buChar char="ü"/>
            </a:pPr>
            <a:r>
              <a:rPr lang="fr-FR" sz="2600" dirty="0" smtClean="0">
                <a:solidFill>
                  <a:srgbClr val="000000"/>
                </a:solidFill>
              </a:rPr>
              <a:t>Sans le paludisme…les </a:t>
            </a:r>
            <a:r>
              <a:rPr lang="fr-FR" sz="2600" dirty="0">
                <a:solidFill>
                  <a:srgbClr val="000000"/>
                </a:solidFill>
              </a:rPr>
              <a:t>élèves sont moins susceptibles de manquer l’école. Ils ont également plus d’énergie, ce qui leur permet d’explorer leur monde et d’apprendre dans de meilleures </a:t>
            </a:r>
            <a:r>
              <a:rPr lang="fr-FR" sz="2600" dirty="0" smtClean="0">
                <a:solidFill>
                  <a:srgbClr val="000000"/>
                </a:solidFill>
              </a:rPr>
              <a:t>conditions; </a:t>
            </a:r>
          </a:p>
          <a:p>
            <a:pPr marL="0" indent="0" algn="just">
              <a:buNone/>
            </a:pPr>
            <a:endParaRPr lang="fr-FR" sz="2600" dirty="0" smtClean="0"/>
          </a:p>
          <a:p>
            <a:pPr algn="just"/>
            <a:r>
              <a:rPr lang="fr-FR" sz="2600" dirty="0" smtClean="0"/>
              <a:t>Sans le paludisme…, les familles s’investiront </a:t>
            </a:r>
            <a:r>
              <a:rPr lang="fr-FR" sz="2600" dirty="0"/>
              <a:t>pleinement dans le développement de leurs enfants.</a:t>
            </a:r>
            <a:endParaRPr lang="en-US" sz="2600" dirty="0"/>
          </a:p>
          <a:p>
            <a:pPr algn="just"/>
            <a:endParaRPr lang="en-US" sz="2600" dirty="0"/>
          </a:p>
          <a:p>
            <a:pPr algn="just">
              <a:buFont typeface="Wingdings" charset="2"/>
              <a:buChar char="ü"/>
            </a:pPr>
            <a:endParaRPr lang="en-US" sz="3700" dirty="0" smtClean="0"/>
          </a:p>
          <a:p>
            <a:pPr algn="just"/>
            <a:endParaRPr lang="fr-FR" sz="2800" dirty="0"/>
          </a:p>
        </p:txBody>
      </p:sp>
      <p:sp>
        <p:nvSpPr>
          <p:cNvPr id="4" name="Slide Number Placeholder 3"/>
          <p:cNvSpPr>
            <a:spLocks noGrp="1"/>
          </p:cNvSpPr>
          <p:nvPr>
            <p:ph type="sldNum" sz="quarter" idx="12"/>
          </p:nvPr>
        </p:nvSpPr>
        <p:spPr/>
        <p:txBody>
          <a:bodyPr/>
          <a:lstStyle/>
          <a:p>
            <a:fld id="{C4DDA4C8-0D31-0E4C-85E1-4552E994C258}" type="slidenum">
              <a:rPr lang="en-US" smtClean="0"/>
              <a:t>10</a:t>
            </a:fld>
            <a:endParaRPr lang="en-US" dirty="0"/>
          </a:p>
        </p:txBody>
      </p:sp>
      <p:sp>
        <p:nvSpPr>
          <p:cNvPr id="5" name="TextBox 4"/>
          <p:cNvSpPr txBox="1"/>
          <p:nvPr/>
        </p:nvSpPr>
        <p:spPr>
          <a:xfrm>
            <a:off x="717994" y="548962"/>
            <a:ext cx="8067418" cy="646331"/>
          </a:xfrm>
          <a:prstGeom prst="rect">
            <a:avLst/>
          </a:prstGeom>
          <a:noFill/>
        </p:spPr>
        <p:txBody>
          <a:bodyPr wrap="square" rtlCol="0">
            <a:spAutoFit/>
          </a:bodyPr>
          <a:lstStyle/>
          <a:p>
            <a:pPr algn="ctr"/>
            <a:r>
              <a:rPr lang="en-US" sz="3600" b="1" dirty="0">
                <a:solidFill>
                  <a:srgbClr val="14A2DB"/>
                </a:solidFill>
              </a:rPr>
              <a:t>PREMIERE SESSION </a:t>
            </a:r>
          </a:p>
        </p:txBody>
      </p:sp>
    </p:spTree>
    <p:extLst>
      <p:ext uri="{BB962C8B-B14F-4D97-AF65-F5344CB8AC3E}">
        <p14:creationId xmlns:p14="http://schemas.microsoft.com/office/powerpoint/2010/main" val="70098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35" y="1180352"/>
            <a:ext cx="8830236" cy="4915647"/>
          </a:xfrm>
        </p:spPr>
        <p:txBody>
          <a:bodyPr>
            <a:normAutofit/>
          </a:bodyPr>
          <a:lstStyle/>
          <a:p>
            <a:pPr marL="0" indent="0" algn="just">
              <a:buNone/>
            </a:pPr>
            <a:r>
              <a:rPr lang="fr-FR" sz="2600" b="1" dirty="0" smtClean="0">
                <a:solidFill>
                  <a:srgbClr val="000000"/>
                </a:solidFill>
              </a:rPr>
              <a:t>Le </a:t>
            </a:r>
            <a:r>
              <a:rPr lang="fr-FR" sz="2600" b="1" dirty="0">
                <a:solidFill>
                  <a:srgbClr val="000000"/>
                </a:solidFill>
              </a:rPr>
              <a:t>contenu </a:t>
            </a:r>
            <a:r>
              <a:rPr lang="fr-FR" sz="2600" b="1" dirty="0" smtClean="0">
                <a:solidFill>
                  <a:srgbClr val="000000"/>
                </a:solidFill>
              </a:rPr>
              <a:t>du guide aux </a:t>
            </a:r>
            <a:r>
              <a:rPr lang="fr-FR" sz="2600" b="1" dirty="0">
                <a:solidFill>
                  <a:srgbClr val="000000"/>
                </a:solidFill>
              </a:rPr>
              <a:t>enseignants </a:t>
            </a:r>
            <a:endParaRPr lang="en-US" sz="2600" dirty="0">
              <a:solidFill>
                <a:srgbClr val="000000"/>
              </a:solidFill>
            </a:endParaRPr>
          </a:p>
          <a:p>
            <a:pPr algn="just">
              <a:buFont typeface="Wingdings" charset="2"/>
              <a:buChar char="ü"/>
            </a:pPr>
            <a:r>
              <a:rPr lang="fr-FR" sz="2600" dirty="0">
                <a:solidFill>
                  <a:srgbClr val="000000"/>
                </a:solidFill>
                <a:cs typeface="Cambria"/>
              </a:rPr>
              <a:t>Les enseignants doivent montrer aux élèves l’importance de l’utilisation des moustiquaires; </a:t>
            </a:r>
            <a:endParaRPr lang="fr-FR" sz="2600" dirty="0" smtClean="0">
              <a:solidFill>
                <a:srgbClr val="000000"/>
              </a:solidFill>
              <a:cs typeface="Cambria"/>
            </a:endParaRPr>
          </a:p>
          <a:p>
            <a:pPr marL="0" indent="0" algn="just">
              <a:buNone/>
            </a:pPr>
            <a:endParaRPr lang="fr-FR" sz="2600" dirty="0">
              <a:solidFill>
                <a:srgbClr val="000000"/>
              </a:solidFill>
              <a:cs typeface="Cambria"/>
            </a:endParaRPr>
          </a:p>
          <a:p>
            <a:pPr algn="just">
              <a:buFont typeface="Wingdings" charset="2"/>
              <a:buChar char="ü"/>
            </a:pPr>
            <a:r>
              <a:rPr lang="fr-FR" sz="2600" dirty="0">
                <a:solidFill>
                  <a:srgbClr val="000000"/>
                </a:solidFill>
                <a:cs typeface="Cambria"/>
              </a:rPr>
              <a:t>Les enseignants doivent assurer la promotion des moustiquaires </a:t>
            </a:r>
            <a:r>
              <a:rPr lang="fr-FR" sz="2600" b="1" i="1" dirty="0">
                <a:solidFill>
                  <a:srgbClr val="000000"/>
                </a:solidFill>
                <a:cs typeface="Cambria"/>
              </a:rPr>
              <a:t>avant</a:t>
            </a:r>
            <a:r>
              <a:rPr lang="fr-FR" sz="2600" dirty="0">
                <a:solidFill>
                  <a:srgbClr val="000000"/>
                </a:solidFill>
                <a:cs typeface="Cambria"/>
              </a:rPr>
              <a:t> et </a:t>
            </a:r>
            <a:r>
              <a:rPr lang="fr-FR" sz="2600" b="1" i="1" dirty="0">
                <a:solidFill>
                  <a:srgbClr val="000000"/>
                </a:solidFill>
                <a:cs typeface="Cambria"/>
              </a:rPr>
              <a:t>après</a:t>
            </a:r>
            <a:r>
              <a:rPr lang="fr-FR" sz="2600" dirty="0">
                <a:solidFill>
                  <a:srgbClr val="000000"/>
                </a:solidFill>
                <a:cs typeface="Cambria"/>
              </a:rPr>
              <a:t> la distribution</a:t>
            </a:r>
            <a:r>
              <a:rPr lang="fr-FR" sz="2600" dirty="0" smtClean="0">
                <a:solidFill>
                  <a:srgbClr val="000000"/>
                </a:solidFill>
                <a:cs typeface="Cambria"/>
              </a:rPr>
              <a:t>;</a:t>
            </a:r>
          </a:p>
          <a:p>
            <a:pPr marL="0" indent="0" algn="just">
              <a:buNone/>
            </a:pPr>
            <a:endParaRPr lang="fr-FR" sz="2600" dirty="0">
              <a:solidFill>
                <a:srgbClr val="000000"/>
              </a:solidFill>
              <a:cs typeface="Cambria"/>
            </a:endParaRPr>
          </a:p>
          <a:p>
            <a:pPr algn="just">
              <a:buFont typeface="Wingdings" charset="2"/>
              <a:buChar char="ü"/>
            </a:pPr>
            <a:r>
              <a:rPr lang="fr-FR" sz="2600" dirty="0">
                <a:solidFill>
                  <a:srgbClr val="000000"/>
                </a:solidFill>
                <a:cs typeface="Cambria"/>
              </a:rPr>
              <a:t>Incitez les élèves à sensibiliser et encourager leurs parents pour une utilisation de la moustiquaire par tous les membres de la famille et à prendre soin de leurs moustiquaire.</a:t>
            </a:r>
          </a:p>
          <a:p>
            <a:pPr algn="just">
              <a:buFont typeface="Wingdings" charset="2"/>
              <a:buChar char="ü"/>
            </a:pPr>
            <a:endParaRPr lang="en-US" sz="3700" dirty="0" smtClean="0"/>
          </a:p>
          <a:p>
            <a:pPr algn="just"/>
            <a:endParaRPr lang="fr-FR" sz="2800" dirty="0"/>
          </a:p>
        </p:txBody>
      </p:sp>
      <p:sp>
        <p:nvSpPr>
          <p:cNvPr id="4" name="Slide Number Placeholder 3"/>
          <p:cNvSpPr>
            <a:spLocks noGrp="1"/>
          </p:cNvSpPr>
          <p:nvPr>
            <p:ph type="sldNum" sz="quarter" idx="12"/>
          </p:nvPr>
        </p:nvSpPr>
        <p:spPr/>
        <p:txBody>
          <a:bodyPr/>
          <a:lstStyle/>
          <a:p>
            <a:fld id="{C4DDA4C8-0D31-0E4C-85E1-4552E994C258}" type="slidenum">
              <a:rPr lang="en-US" smtClean="0"/>
              <a:t>11</a:t>
            </a:fld>
            <a:endParaRPr lang="en-US" dirty="0"/>
          </a:p>
        </p:txBody>
      </p:sp>
      <p:sp>
        <p:nvSpPr>
          <p:cNvPr id="5" name="TextBox 4"/>
          <p:cNvSpPr txBox="1"/>
          <p:nvPr/>
        </p:nvSpPr>
        <p:spPr>
          <a:xfrm>
            <a:off x="717994" y="548962"/>
            <a:ext cx="8067418" cy="646331"/>
          </a:xfrm>
          <a:prstGeom prst="rect">
            <a:avLst/>
          </a:prstGeom>
          <a:noFill/>
        </p:spPr>
        <p:txBody>
          <a:bodyPr wrap="square" rtlCol="0">
            <a:spAutoFit/>
          </a:bodyPr>
          <a:lstStyle/>
          <a:p>
            <a:pPr algn="ctr"/>
            <a:r>
              <a:rPr lang="en-US" sz="3600" b="1" dirty="0">
                <a:solidFill>
                  <a:srgbClr val="14A2DB"/>
                </a:solidFill>
              </a:rPr>
              <a:t>PREMIERE SESSION </a:t>
            </a:r>
          </a:p>
        </p:txBody>
      </p:sp>
    </p:spTree>
    <p:extLst>
      <p:ext uri="{BB962C8B-B14F-4D97-AF65-F5344CB8AC3E}">
        <p14:creationId xmlns:p14="http://schemas.microsoft.com/office/powerpoint/2010/main" val="3671592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35" y="1180352"/>
            <a:ext cx="8830236" cy="4915647"/>
          </a:xfrm>
        </p:spPr>
        <p:txBody>
          <a:bodyPr>
            <a:normAutofit lnSpcReduction="10000"/>
          </a:bodyPr>
          <a:lstStyle/>
          <a:p>
            <a:pPr marL="0" indent="0" algn="just">
              <a:buNone/>
            </a:pPr>
            <a:r>
              <a:rPr lang="fr-FR" sz="2800" b="1" dirty="0" smtClean="0">
                <a:solidFill>
                  <a:srgbClr val="000000"/>
                </a:solidFill>
              </a:rPr>
              <a:t>Le </a:t>
            </a:r>
            <a:r>
              <a:rPr lang="fr-FR" sz="2800" b="1" dirty="0">
                <a:solidFill>
                  <a:srgbClr val="000000"/>
                </a:solidFill>
              </a:rPr>
              <a:t>contenu </a:t>
            </a:r>
            <a:r>
              <a:rPr lang="fr-FR" sz="2800" b="1" dirty="0" smtClean="0">
                <a:solidFill>
                  <a:srgbClr val="000000"/>
                </a:solidFill>
              </a:rPr>
              <a:t>du guide aux </a:t>
            </a:r>
            <a:r>
              <a:rPr lang="fr-FR" sz="2800" b="1" dirty="0">
                <a:solidFill>
                  <a:srgbClr val="000000"/>
                </a:solidFill>
              </a:rPr>
              <a:t>enseignants </a:t>
            </a:r>
            <a:endParaRPr lang="fr-FR" sz="2800" b="1" dirty="0" smtClean="0">
              <a:solidFill>
                <a:srgbClr val="000000"/>
              </a:solidFill>
            </a:endParaRPr>
          </a:p>
          <a:p>
            <a:pPr algn="just"/>
            <a:r>
              <a:rPr lang="fr-FR" sz="2800" b="1" i="1" dirty="0" smtClean="0">
                <a:solidFill>
                  <a:srgbClr val="000000"/>
                </a:solidFill>
              </a:rPr>
              <a:t>les </a:t>
            </a:r>
            <a:r>
              <a:rPr lang="fr-FR" sz="2800" b="1" i="1" dirty="0" smtClean="0"/>
              <a:t>enseignants pourront utiliser ce guide pour</a:t>
            </a:r>
            <a:r>
              <a:rPr lang="fr-FR" sz="2800" dirty="0" smtClean="0"/>
              <a:t>: </a:t>
            </a:r>
            <a:endParaRPr lang="en-US" sz="2800" dirty="0"/>
          </a:p>
          <a:p>
            <a:pPr lvl="0" algn="just">
              <a:buFont typeface="Wingdings" charset="2"/>
              <a:buChar char="ü"/>
            </a:pPr>
            <a:r>
              <a:rPr lang="fr-FR" sz="2800" dirty="0" smtClean="0"/>
              <a:t>Mener </a:t>
            </a:r>
            <a:r>
              <a:rPr lang="fr-FR" sz="2800" dirty="0"/>
              <a:t>des opérations de sensibilisation autour de la distribution des moustiquaires;</a:t>
            </a:r>
            <a:endParaRPr lang="en-US" sz="2800" dirty="0"/>
          </a:p>
          <a:p>
            <a:pPr lvl="0" algn="just">
              <a:buFont typeface="Wingdings" charset="2"/>
              <a:buChar char="ü"/>
            </a:pPr>
            <a:r>
              <a:rPr lang="fr-FR" sz="2800" dirty="0"/>
              <a:t>Répondre à des questions et corriger les idées fausses sur les moustiquaires et le mode de transmission du paludisme;  </a:t>
            </a:r>
            <a:endParaRPr lang="en-US" sz="2800" dirty="0"/>
          </a:p>
          <a:p>
            <a:pPr lvl="0" algn="just">
              <a:buFont typeface="Wingdings" charset="2"/>
              <a:buChar char="ü"/>
            </a:pPr>
            <a:r>
              <a:rPr lang="fr-FR" sz="2800" dirty="0"/>
              <a:t> Développer la capacité des élèves à communiquer avec leurs familles</a:t>
            </a:r>
            <a:endParaRPr lang="en-US" sz="2800" dirty="0"/>
          </a:p>
          <a:p>
            <a:pPr lvl="0" algn="just">
              <a:buFont typeface="Wingdings" charset="2"/>
              <a:buChar char="ü"/>
            </a:pPr>
            <a:r>
              <a:rPr lang="fr-FR" sz="2800" dirty="0"/>
              <a:t>Favoriser le sentiment de devoir civique chez les élèves en expliquant </a:t>
            </a:r>
            <a:endParaRPr lang="en-US" sz="2800" dirty="0"/>
          </a:p>
          <a:p>
            <a:pPr algn="just"/>
            <a:endParaRPr lang="fr-FR" sz="3600" b="1" dirty="0"/>
          </a:p>
          <a:p>
            <a:pPr algn="just">
              <a:buFont typeface="Wingdings" charset="2"/>
              <a:buChar char="ü"/>
            </a:pPr>
            <a:endParaRPr lang="en-US" sz="3700" dirty="0" smtClean="0"/>
          </a:p>
          <a:p>
            <a:pPr algn="just"/>
            <a:endParaRPr lang="fr-FR" sz="2800" dirty="0"/>
          </a:p>
        </p:txBody>
      </p:sp>
      <p:sp>
        <p:nvSpPr>
          <p:cNvPr id="4" name="Slide Number Placeholder 3"/>
          <p:cNvSpPr>
            <a:spLocks noGrp="1"/>
          </p:cNvSpPr>
          <p:nvPr>
            <p:ph type="sldNum" sz="quarter" idx="12"/>
          </p:nvPr>
        </p:nvSpPr>
        <p:spPr/>
        <p:txBody>
          <a:bodyPr/>
          <a:lstStyle/>
          <a:p>
            <a:fld id="{C4DDA4C8-0D31-0E4C-85E1-4552E994C258}" type="slidenum">
              <a:rPr lang="en-US" smtClean="0"/>
              <a:t>12</a:t>
            </a:fld>
            <a:endParaRPr lang="en-US" dirty="0"/>
          </a:p>
        </p:txBody>
      </p:sp>
      <p:sp>
        <p:nvSpPr>
          <p:cNvPr id="5" name="TextBox 4"/>
          <p:cNvSpPr txBox="1"/>
          <p:nvPr/>
        </p:nvSpPr>
        <p:spPr>
          <a:xfrm>
            <a:off x="717994" y="548962"/>
            <a:ext cx="8067418" cy="646331"/>
          </a:xfrm>
          <a:prstGeom prst="rect">
            <a:avLst/>
          </a:prstGeom>
          <a:noFill/>
        </p:spPr>
        <p:txBody>
          <a:bodyPr wrap="square" rtlCol="0">
            <a:spAutoFit/>
          </a:bodyPr>
          <a:lstStyle/>
          <a:p>
            <a:pPr algn="ctr"/>
            <a:r>
              <a:rPr lang="en-US" sz="3600" b="1" dirty="0">
                <a:solidFill>
                  <a:srgbClr val="14A2DB"/>
                </a:solidFill>
              </a:rPr>
              <a:t>PREMIERE SESSION </a:t>
            </a:r>
          </a:p>
        </p:txBody>
      </p:sp>
    </p:spTree>
    <p:extLst>
      <p:ext uri="{BB962C8B-B14F-4D97-AF65-F5344CB8AC3E}">
        <p14:creationId xmlns:p14="http://schemas.microsoft.com/office/powerpoint/2010/main" val="141028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35" y="1180352"/>
            <a:ext cx="8830236" cy="4915647"/>
          </a:xfrm>
        </p:spPr>
        <p:txBody>
          <a:bodyPr>
            <a:normAutofit/>
          </a:bodyPr>
          <a:lstStyle/>
          <a:p>
            <a:pPr marL="0" indent="0" algn="just">
              <a:buNone/>
            </a:pPr>
            <a:r>
              <a:rPr lang="fr-FR" sz="2600" b="1" dirty="0" smtClean="0"/>
              <a:t>Le </a:t>
            </a:r>
            <a:r>
              <a:rPr lang="fr-FR" sz="2600" b="1" dirty="0"/>
              <a:t>contenu </a:t>
            </a:r>
            <a:r>
              <a:rPr lang="fr-FR" sz="2600" b="1" dirty="0" smtClean="0"/>
              <a:t>du </a:t>
            </a:r>
            <a:r>
              <a:rPr lang="fr-FR" sz="2600" b="1" dirty="0" smtClean="0">
                <a:solidFill>
                  <a:srgbClr val="000000"/>
                </a:solidFill>
              </a:rPr>
              <a:t>guide</a:t>
            </a:r>
            <a:r>
              <a:rPr lang="fr-FR" sz="2600" b="1" dirty="0" smtClean="0">
                <a:solidFill>
                  <a:srgbClr val="FF0000"/>
                </a:solidFill>
              </a:rPr>
              <a:t> </a:t>
            </a:r>
            <a:r>
              <a:rPr lang="fr-FR" sz="2600" b="1" dirty="0" smtClean="0"/>
              <a:t>aux </a:t>
            </a:r>
            <a:r>
              <a:rPr lang="fr-FR" sz="2600" b="1" dirty="0"/>
              <a:t>enseignants </a:t>
            </a:r>
            <a:endParaRPr lang="fr-FR" sz="2600" b="1" dirty="0" smtClean="0"/>
          </a:p>
          <a:p>
            <a:pPr algn="just"/>
            <a:r>
              <a:rPr lang="fr-FR" sz="2600" b="1" i="1" dirty="0"/>
              <a:t>L</a:t>
            </a:r>
            <a:r>
              <a:rPr lang="fr-FR" sz="2600" b="1" i="1" dirty="0" smtClean="0"/>
              <a:t>es enseignants pourront utiliser ce guide pour</a:t>
            </a:r>
            <a:r>
              <a:rPr lang="fr-FR" sz="2600" dirty="0" smtClean="0"/>
              <a:t>: </a:t>
            </a:r>
            <a:endParaRPr lang="en-US" sz="2600" dirty="0"/>
          </a:p>
          <a:p>
            <a:pPr lvl="0" algn="just">
              <a:buFont typeface="Wingdings" charset="2"/>
              <a:buChar char="ü"/>
            </a:pPr>
            <a:r>
              <a:rPr lang="fr-FR" sz="2600" dirty="0"/>
              <a:t>Améliorer la confiance en soi, en félicitant les élèves et les familles qui adoptent des comportements efficaces pour la prévention du </a:t>
            </a:r>
            <a:r>
              <a:rPr lang="fr-FR" sz="2600" dirty="0" smtClean="0"/>
              <a:t>paludisme;</a:t>
            </a:r>
          </a:p>
          <a:p>
            <a:pPr marL="0" lvl="0" indent="0" algn="just">
              <a:buNone/>
            </a:pPr>
            <a:endParaRPr lang="en-US" sz="2600" dirty="0"/>
          </a:p>
          <a:p>
            <a:pPr lvl="0" algn="just">
              <a:buFont typeface="Wingdings" charset="2"/>
              <a:buChar char="ü"/>
            </a:pPr>
            <a:r>
              <a:rPr lang="fr-FR" sz="2600" dirty="0"/>
              <a:t>Enseigner le programme standard de manière </a:t>
            </a:r>
            <a:r>
              <a:rPr lang="fr-FR" sz="2600" dirty="0" smtClean="0"/>
              <a:t>créative;</a:t>
            </a:r>
          </a:p>
          <a:p>
            <a:pPr marL="0" lvl="0" indent="0" algn="just">
              <a:buNone/>
            </a:pPr>
            <a:endParaRPr lang="en-US" sz="2600" dirty="0"/>
          </a:p>
          <a:p>
            <a:pPr lvl="0" algn="just">
              <a:buFont typeface="Wingdings" charset="2"/>
              <a:buChar char="ü"/>
            </a:pPr>
            <a:r>
              <a:rPr lang="fr-FR" sz="2600" dirty="0"/>
              <a:t>Animer les activités scolaires au quotidien </a:t>
            </a:r>
            <a:endParaRPr lang="fr-FR" sz="2600" dirty="0" smtClean="0"/>
          </a:p>
          <a:p>
            <a:pPr lvl="0" algn="just">
              <a:buFont typeface="Wingdings" charset="2"/>
              <a:buChar char="ü"/>
            </a:pPr>
            <a:endParaRPr lang="en-US" sz="2600" dirty="0"/>
          </a:p>
          <a:p>
            <a:pPr algn="just"/>
            <a:endParaRPr lang="fr-FR" sz="3600" b="1" dirty="0" smtClean="0"/>
          </a:p>
          <a:p>
            <a:pPr algn="just">
              <a:buFont typeface="Wingdings" charset="2"/>
              <a:buChar char="ü"/>
            </a:pPr>
            <a:endParaRPr lang="en-US" sz="3700" dirty="0" smtClean="0"/>
          </a:p>
          <a:p>
            <a:pPr algn="just"/>
            <a:endParaRPr lang="fr-FR" sz="2800" dirty="0"/>
          </a:p>
        </p:txBody>
      </p:sp>
      <p:sp>
        <p:nvSpPr>
          <p:cNvPr id="4" name="Slide Number Placeholder 3"/>
          <p:cNvSpPr>
            <a:spLocks noGrp="1"/>
          </p:cNvSpPr>
          <p:nvPr>
            <p:ph type="sldNum" sz="quarter" idx="12"/>
          </p:nvPr>
        </p:nvSpPr>
        <p:spPr/>
        <p:txBody>
          <a:bodyPr/>
          <a:lstStyle/>
          <a:p>
            <a:fld id="{C4DDA4C8-0D31-0E4C-85E1-4552E994C258}" type="slidenum">
              <a:rPr lang="en-US" smtClean="0"/>
              <a:t>13</a:t>
            </a:fld>
            <a:endParaRPr lang="en-US" dirty="0"/>
          </a:p>
        </p:txBody>
      </p:sp>
      <p:sp>
        <p:nvSpPr>
          <p:cNvPr id="5" name="TextBox 4"/>
          <p:cNvSpPr txBox="1"/>
          <p:nvPr/>
        </p:nvSpPr>
        <p:spPr>
          <a:xfrm>
            <a:off x="717994" y="548962"/>
            <a:ext cx="8067418" cy="646331"/>
          </a:xfrm>
          <a:prstGeom prst="rect">
            <a:avLst/>
          </a:prstGeom>
          <a:noFill/>
        </p:spPr>
        <p:txBody>
          <a:bodyPr wrap="square" rtlCol="0">
            <a:spAutoFit/>
          </a:bodyPr>
          <a:lstStyle/>
          <a:p>
            <a:pPr algn="ctr"/>
            <a:r>
              <a:rPr lang="en-US" sz="3600" b="1" dirty="0">
                <a:solidFill>
                  <a:srgbClr val="14A2DB"/>
                </a:solidFill>
              </a:rPr>
              <a:t>PREMIERE SESSION </a:t>
            </a:r>
          </a:p>
        </p:txBody>
      </p:sp>
    </p:spTree>
    <p:extLst>
      <p:ext uri="{BB962C8B-B14F-4D97-AF65-F5344CB8AC3E}">
        <p14:creationId xmlns:p14="http://schemas.microsoft.com/office/powerpoint/2010/main" val="1562885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35" y="1180352"/>
            <a:ext cx="8830236" cy="4915647"/>
          </a:xfrm>
        </p:spPr>
        <p:txBody>
          <a:bodyPr>
            <a:normAutofit/>
          </a:bodyPr>
          <a:lstStyle/>
          <a:p>
            <a:pPr marL="0" indent="0" algn="just">
              <a:buNone/>
            </a:pPr>
            <a:r>
              <a:rPr lang="fr-FR" sz="2800" b="1" dirty="0" smtClean="0"/>
              <a:t>Le </a:t>
            </a:r>
            <a:r>
              <a:rPr lang="fr-FR" sz="2800" b="1" dirty="0"/>
              <a:t>contenu </a:t>
            </a:r>
            <a:r>
              <a:rPr lang="fr-FR" sz="2800" b="1" dirty="0" smtClean="0"/>
              <a:t>du guide aux </a:t>
            </a:r>
            <a:r>
              <a:rPr lang="fr-FR" sz="2800" b="1" dirty="0"/>
              <a:t>enseignants </a:t>
            </a:r>
            <a:endParaRPr lang="fr-FR" sz="2800" b="1" dirty="0" smtClean="0"/>
          </a:p>
          <a:p>
            <a:pPr marL="0" indent="0">
              <a:buNone/>
            </a:pPr>
            <a:r>
              <a:rPr lang="fr-FR" sz="2800" b="1" i="1" u="sng" dirty="0" smtClean="0"/>
              <a:t>NB</a:t>
            </a:r>
            <a:r>
              <a:rPr lang="fr-FR" sz="2800" dirty="0" smtClean="0"/>
              <a:t>: Ces </a:t>
            </a:r>
            <a:r>
              <a:rPr lang="fr-FR" sz="2800" dirty="0"/>
              <a:t>activités ne sont que des suggestions. Chaque enseignant, chaque classe, chaque élève est unique. Nous vous invitons donc à adapter ces activités en fonction de votre classe et de votre école.</a:t>
            </a:r>
            <a:endParaRPr lang="en-US" sz="2800" dirty="0"/>
          </a:p>
          <a:p>
            <a:pPr marL="0" indent="0">
              <a:buNone/>
            </a:pPr>
            <a:endParaRPr lang="en-US" sz="2800" dirty="0"/>
          </a:p>
          <a:p>
            <a:r>
              <a:rPr lang="fr-FR" sz="4000" b="1" dirty="0" smtClean="0"/>
              <a:t>Ensemble</a:t>
            </a:r>
            <a:r>
              <a:rPr lang="fr-FR" sz="4000" b="1" dirty="0"/>
              <a:t>, libérons nos écoles et nos communautés du paludisme !</a:t>
            </a:r>
            <a:endParaRPr lang="en-US" sz="4000" b="1" dirty="0"/>
          </a:p>
          <a:p>
            <a:pPr algn="just"/>
            <a:endParaRPr lang="fr-FR" sz="3600" b="1" dirty="0" smtClean="0"/>
          </a:p>
          <a:p>
            <a:pPr algn="just">
              <a:buFont typeface="Wingdings" charset="2"/>
              <a:buChar char="ü"/>
            </a:pPr>
            <a:endParaRPr lang="en-US" sz="3700" dirty="0" smtClean="0"/>
          </a:p>
          <a:p>
            <a:pPr algn="just"/>
            <a:endParaRPr lang="fr-FR" sz="2800" dirty="0"/>
          </a:p>
        </p:txBody>
      </p:sp>
      <p:sp>
        <p:nvSpPr>
          <p:cNvPr id="4" name="Slide Number Placeholder 3"/>
          <p:cNvSpPr>
            <a:spLocks noGrp="1"/>
          </p:cNvSpPr>
          <p:nvPr>
            <p:ph type="sldNum" sz="quarter" idx="12"/>
          </p:nvPr>
        </p:nvSpPr>
        <p:spPr/>
        <p:txBody>
          <a:bodyPr/>
          <a:lstStyle/>
          <a:p>
            <a:fld id="{C4DDA4C8-0D31-0E4C-85E1-4552E994C258}" type="slidenum">
              <a:rPr lang="en-US" smtClean="0"/>
              <a:t>14</a:t>
            </a:fld>
            <a:endParaRPr lang="en-US" dirty="0"/>
          </a:p>
        </p:txBody>
      </p:sp>
      <p:sp>
        <p:nvSpPr>
          <p:cNvPr id="5" name="TextBox 4"/>
          <p:cNvSpPr txBox="1"/>
          <p:nvPr/>
        </p:nvSpPr>
        <p:spPr>
          <a:xfrm>
            <a:off x="717994" y="548962"/>
            <a:ext cx="8067418" cy="646331"/>
          </a:xfrm>
          <a:prstGeom prst="rect">
            <a:avLst/>
          </a:prstGeom>
          <a:noFill/>
        </p:spPr>
        <p:txBody>
          <a:bodyPr wrap="square" rtlCol="0">
            <a:spAutoFit/>
          </a:bodyPr>
          <a:lstStyle/>
          <a:p>
            <a:pPr algn="ctr"/>
            <a:r>
              <a:rPr lang="en-US" sz="3600" b="1" dirty="0">
                <a:solidFill>
                  <a:srgbClr val="14A2DB"/>
                </a:solidFill>
              </a:rPr>
              <a:t>PREMIERE SESSION </a:t>
            </a:r>
          </a:p>
        </p:txBody>
      </p:sp>
    </p:spTree>
    <p:extLst>
      <p:ext uri="{BB962C8B-B14F-4D97-AF65-F5344CB8AC3E}">
        <p14:creationId xmlns:p14="http://schemas.microsoft.com/office/powerpoint/2010/main" val="1665398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 y="779694"/>
            <a:ext cx="8800353" cy="5211718"/>
          </a:xfrm>
        </p:spPr>
        <p:txBody>
          <a:bodyPr>
            <a:normAutofit/>
          </a:bodyPr>
          <a:lstStyle/>
          <a:p>
            <a:r>
              <a:rPr lang="en-US" dirty="0" smtClean="0"/>
              <a:t>DEUXIEME SESSION</a:t>
            </a:r>
            <a:br>
              <a:rPr lang="en-US" dirty="0" smtClean="0"/>
            </a:br>
            <a:r>
              <a:rPr lang="en-US" dirty="0" smtClean="0"/>
              <a:t>GENERALITE SUR LE PALUDISME  </a:t>
            </a:r>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15</a:t>
            </a:fld>
            <a:endParaRPr lang="en-US" dirty="0"/>
          </a:p>
        </p:txBody>
      </p:sp>
    </p:spTree>
    <p:extLst>
      <p:ext uri="{BB962C8B-B14F-4D97-AF65-F5344CB8AC3E}">
        <p14:creationId xmlns:p14="http://schemas.microsoft.com/office/powerpoint/2010/main" val="215687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060" y="675107"/>
            <a:ext cx="8367058" cy="520187"/>
          </a:xfrm>
        </p:spPr>
        <p:txBody>
          <a:bodyPr>
            <a:normAutofit fontScale="90000"/>
          </a:bodyPr>
          <a:lstStyle/>
          <a:p>
            <a:r>
              <a:rPr lang="en-US" dirty="0" smtClean="0"/>
              <a:t>DEUXIEME SESSION </a:t>
            </a:r>
            <a:endParaRPr lang="en-US" dirty="0"/>
          </a:p>
        </p:txBody>
      </p:sp>
      <p:sp>
        <p:nvSpPr>
          <p:cNvPr id="3" name="Content Placeholder 2"/>
          <p:cNvSpPr>
            <a:spLocks noGrp="1"/>
          </p:cNvSpPr>
          <p:nvPr>
            <p:ph idx="1"/>
          </p:nvPr>
        </p:nvSpPr>
        <p:spPr>
          <a:xfrm>
            <a:off x="119529" y="1329766"/>
            <a:ext cx="9008535" cy="4751294"/>
          </a:xfrm>
        </p:spPr>
        <p:txBody>
          <a:bodyPr>
            <a:normAutofit fontScale="85000" lnSpcReduction="20000"/>
          </a:bodyPr>
          <a:lstStyle/>
          <a:p>
            <a:pPr algn="just">
              <a:lnSpc>
                <a:spcPct val="110000"/>
              </a:lnSpc>
            </a:pPr>
            <a:r>
              <a:rPr lang="fr-FR" sz="2600" b="1" i="1" dirty="0"/>
              <a:t>À la fin de la session, les participants doivent connaitre</a:t>
            </a:r>
            <a:r>
              <a:rPr lang="fr-FR" sz="2600" dirty="0" smtClean="0"/>
              <a:t>:</a:t>
            </a:r>
          </a:p>
          <a:p>
            <a:pPr marL="514350" indent="-514350" algn="just">
              <a:lnSpc>
                <a:spcPct val="110000"/>
              </a:lnSpc>
              <a:buFont typeface="+mj-lt"/>
              <a:buAutoNum type="arabicPeriod"/>
            </a:pPr>
            <a:r>
              <a:rPr lang="fr-FR" sz="2600" dirty="0" smtClean="0"/>
              <a:t>La définition du paludisme</a:t>
            </a:r>
          </a:p>
          <a:p>
            <a:pPr marL="514350" indent="-514350" algn="just">
              <a:lnSpc>
                <a:spcPct val="110000"/>
              </a:lnSpc>
              <a:buFont typeface="+mj-lt"/>
              <a:buAutoNum type="arabicPeriod"/>
            </a:pPr>
            <a:r>
              <a:rPr lang="fr-FR" sz="2600" dirty="0" smtClean="0"/>
              <a:t>Le mode de transmission du paludisme </a:t>
            </a:r>
          </a:p>
          <a:p>
            <a:pPr marL="514350" indent="-514350" algn="just">
              <a:lnSpc>
                <a:spcPct val="110000"/>
              </a:lnSpc>
              <a:buFont typeface="+mj-lt"/>
              <a:buAutoNum type="arabicPeriod"/>
            </a:pPr>
            <a:r>
              <a:rPr lang="fr-FR" sz="2600" dirty="0" smtClean="0"/>
              <a:t>Les signes cliniques du paludisme </a:t>
            </a:r>
          </a:p>
          <a:p>
            <a:pPr marL="514350" indent="-514350" algn="just">
              <a:lnSpc>
                <a:spcPct val="110000"/>
              </a:lnSpc>
              <a:buFont typeface="+mj-lt"/>
              <a:buAutoNum type="arabicPeriod"/>
            </a:pPr>
            <a:endParaRPr lang="fr-FR" sz="2600" dirty="0"/>
          </a:p>
          <a:p>
            <a:pPr marL="0" indent="0" algn="just">
              <a:lnSpc>
                <a:spcPct val="110000"/>
              </a:lnSpc>
              <a:buNone/>
            </a:pPr>
            <a:r>
              <a:rPr lang="fr-FR" sz="2600" b="1" u="sng" dirty="0" smtClean="0"/>
              <a:t>Méthodologie</a:t>
            </a:r>
            <a:r>
              <a:rPr lang="fr-FR" sz="2600" u="sng" dirty="0" smtClean="0"/>
              <a:t> </a:t>
            </a:r>
            <a:endParaRPr lang="fr-FR" sz="2600" u="sng" dirty="0"/>
          </a:p>
          <a:p>
            <a:pPr algn="just">
              <a:lnSpc>
                <a:spcPct val="110000"/>
              </a:lnSpc>
              <a:buFont typeface="Wingdings" charset="2"/>
              <a:buChar char="§"/>
            </a:pPr>
            <a:r>
              <a:rPr lang="fr-FR" sz="2600" dirty="0" smtClean="0"/>
              <a:t>Brainstorming</a:t>
            </a:r>
          </a:p>
          <a:p>
            <a:pPr algn="just">
              <a:lnSpc>
                <a:spcPct val="110000"/>
              </a:lnSpc>
              <a:buFont typeface="Wingdings" charset="2"/>
              <a:buChar char="§"/>
            </a:pPr>
            <a:r>
              <a:rPr lang="fr-FR" sz="2600" dirty="0" smtClean="0"/>
              <a:t>Exposé</a:t>
            </a:r>
            <a:endParaRPr lang="fr-FR" sz="2600" dirty="0"/>
          </a:p>
          <a:p>
            <a:pPr algn="just">
              <a:lnSpc>
                <a:spcPct val="110000"/>
              </a:lnSpc>
              <a:buFont typeface="Wingdings" charset="2"/>
              <a:buChar char="§"/>
            </a:pPr>
            <a:r>
              <a:rPr lang="fr-FR" sz="2600" dirty="0"/>
              <a:t>Questions/</a:t>
            </a:r>
            <a:r>
              <a:rPr lang="fr-FR" sz="2600" dirty="0" smtClean="0"/>
              <a:t>Réponses</a:t>
            </a:r>
          </a:p>
          <a:p>
            <a:pPr algn="just">
              <a:lnSpc>
                <a:spcPct val="110000"/>
              </a:lnSpc>
              <a:buFont typeface="Wingdings" charset="2"/>
              <a:buChar char="§"/>
            </a:pPr>
            <a:r>
              <a:rPr lang="fr-FR" sz="2600" dirty="0" smtClean="0"/>
              <a:t>Mini-exposé des participants </a:t>
            </a:r>
          </a:p>
          <a:p>
            <a:pPr algn="just">
              <a:lnSpc>
                <a:spcPct val="110000"/>
              </a:lnSpc>
              <a:buFont typeface="Wingdings" charset="2"/>
              <a:buChar char="§"/>
            </a:pPr>
            <a:endParaRPr lang="fr-FR" sz="2600" u="sng" dirty="0"/>
          </a:p>
          <a:p>
            <a:pPr marL="0" indent="0" algn="just">
              <a:lnSpc>
                <a:spcPct val="110000"/>
              </a:lnSpc>
              <a:buNone/>
            </a:pPr>
            <a:r>
              <a:rPr lang="fr-FR" sz="2600" b="1" u="sng" dirty="0">
                <a:solidFill>
                  <a:srgbClr val="000000"/>
                </a:solidFill>
              </a:rPr>
              <a:t>Durée de la session</a:t>
            </a:r>
            <a:r>
              <a:rPr lang="fr-FR" sz="2600" dirty="0">
                <a:solidFill>
                  <a:srgbClr val="000000"/>
                </a:solidFill>
              </a:rPr>
              <a:t>: </a:t>
            </a:r>
            <a:r>
              <a:rPr lang="fr-FR" sz="2600" dirty="0" smtClean="0">
                <a:solidFill>
                  <a:srgbClr val="000000"/>
                </a:solidFill>
              </a:rPr>
              <a:t>30mn</a:t>
            </a:r>
            <a:endParaRPr lang="fr-FR" sz="2600" dirty="0">
              <a:solidFill>
                <a:srgbClr val="000000"/>
              </a:solidFill>
            </a:endParaRPr>
          </a:p>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16</a:t>
            </a:fld>
            <a:endParaRPr lang="en-US" dirty="0"/>
          </a:p>
        </p:txBody>
      </p:sp>
    </p:spTree>
    <p:extLst>
      <p:ext uri="{BB962C8B-B14F-4D97-AF65-F5344CB8AC3E}">
        <p14:creationId xmlns:p14="http://schemas.microsoft.com/office/powerpoint/2010/main" val="2205804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060" y="675107"/>
            <a:ext cx="8367058" cy="520187"/>
          </a:xfrm>
        </p:spPr>
        <p:txBody>
          <a:bodyPr>
            <a:normAutofit fontScale="90000"/>
          </a:bodyPr>
          <a:lstStyle/>
          <a:p>
            <a:r>
              <a:rPr lang="en-US" dirty="0" smtClean="0"/>
              <a:t>DEUXIEME SESSION </a:t>
            </a:r>
            <a:endParaRPr lang="en-US" dirty="0"/>
          </a:p>
        </p:txBody>
      </p:sp>
      <p:sp>
        <p:nvSpPr>
          <p:cNvPr id="3" name="Content Placeholder 2"/>
          <p:cNvSpPr>
            <a:spLocks noGrp="1"/>
          </p:cNvSpPr>
          <p:nvPr>
            <p:ph idx="1"/>
          </p:nvPr>
        </p:nvSpPr>
        <p:spPr>
          <a:xfrm>
            <a:off x="179293" y="1299882"/>
            <a:ext cx="8845177" cy="4956230"/>
          </a:xfrm>
        </p:spPr>
        <p:txBody>
          <a:bodyPr>
            <a:normAutofit fontScale="25000" lnSpcReduction="20000"/>
          </a:bodyPr>
          <a:lstStyle/>
          <a:p>
            <a:pPr marL="514350" indent="-514350" algn="just">
              <a:lnSpc>
                <a:spcPct val="110000"/>
              </a:lnSpc>
              <a:buFont typeface="+mj-lt"/>
              <a:buAutoNum type="arabicPeriod"/>
            </a:pPr>
            <a:r>
              <a:rPr lang="fr-FR" sz="8000" b="1" dirty="0" smtClean="0"/>
              <a:t>La définition du paludisme</a:t>
            </a:r>
          </a:p>
          <a:p>
            <a:pPr algn="just"/>
            <a:r>
              <a:rPr lang="fr-FR" sz="8000" b="1" dirty="0" smtClean="0"/>
              <a:t>Qu’est</a:t>
            </a:r>
            <a:r>
              <a:rPr lang="fr-FR" sz="8000" b="1" dirty="0"/>
              <a:t>-ce que le paludisme ? </a:t>
            </a:r>
            <a:endParaRPr lang="en-US" sz="8000" dirty="0"/>
          </a:p>
          <a:p>
            <a:pPr algn="just">
              <a:buFont typeface="Wingdings" charset="2"/>
              <a:buChar char="ü"/>
            </a:pPr>
            <a:r>
              <a:rPr lang="fr-FR" sz="8000" dirty="0"/>
              <a:t>Le paludisme est une maladie parasitaire transmise par la piqûre de moustique femelle appelé Anophèle. E</a:t>
            </a:r>
            <a:r>
              <a:rPr lang="fr-FR" sz="8000" dirty="0" smtClean="0"/>
              <a:t>lle </a:t>
            </a:r>
            <a:r>
              <a:rPr lang="fr-FR" sz="8000" dirty="0"/>
              <a:t>se </a:t>
            </a:r>
            <a:r>
              <a:rPr lang="fr-FR" sz="8000" dirty="0" smtClean="0"/>
              <a:t>manifeste </a:t>
            </a:r>
            <a:r>
              <a:rPr lang="fr-FR" sz="8000" dirty="0"/>
              <a:t>par le corps chaud , les maux de tête, et les sensations de fatigue</a:t>
            </a:r>
            <a:r>
              <a:rPr lang="en-US" sz="8000" dirty="0"/>
              <a:t> </a:t>
            </a:r>
            <a:endParaRPr lang="fr-FR" sz="8000" dirty="0" smtClean="0"/>
          </a:p>
          <a:p>
            <a:pPr marL="514350" indent="-514350" algn="just">
              <a:lnSpc>
                <a:spcPct val="110000"/>
              </a:lnSpc>
              <a:buFont typeface="+mj-lt"/>
              <a:buAutoNum type="arabicPeriod"/>
            </a:pPr>
            <a:endParaRPr lang="fr-FR" sz="8000" dirty="0" smtClean="0"/>
          </a:p>
          <a:p>
            <a:pPr marL="514350" indent="-514350" algn="just">
              <a:lnSpc>
                <a:spcPct val="110000"/>
              </a:lnSpc>
              <a:buFont typeface="+mj-lt"/>
              <a:buAutoNum type="arabicPeriod" startAt="2"/>
            </a:pPr>
            <a:r>
              <a:rPr lang="fr-FR" sz="8000" b="1" dirty="0" smtClean="0"/>
              <a:t>Le mode de transmission du paludisme</a:t>
            </a:r>
            <a:endParaRPr lang="fr-FR" sz="8000" b="1" dirty="0"/>
          </a:p>
          <a:p>
            <a:pPr algn="just"/>
            <a:r>
              <a:rPr lang="fr-FR" sz="8000" b="1" dirty="0" smtClean="0"/>
              <a:t> </a:t>
            </a:r>
            <a:r>
              <a:rPr lang="fr-FR" sz="8000" b="1" dirty="0"/>
              <a:t>Mode de transmission </a:t>
            </a:r>
            <a:endParaRPr lang="en-US" sz="8000" dirty="0"/>
          </a:p>
          <a:p>
            <a:pPr algn="just"/>
            <a:r>
              <a:rPr lang="fr-FR" sz="8000" b="1" dirty="0"/>
              <a:t>Qu’est-ce qui provoque le paludisme </a:t>
            </a:r>
            <a:r>
              <a:rPr lang="fr-FR" sz="8000" b="1" dirty="0" smtClean="0"/>
              <a:t>?</a:t>
            </a:r>
            <a:endParaRPr lang="en-US" sz="8000" dirty="0"/>
          </a:p>
          <a:p>
            <a:pPr algn="just">
              <a:buFont typeface="Wingdings" charset="2"/>
              <a:buChar char="ü"/>
            </a:pPr>
            <a:r>
              <a:rPr lang="fr-FR" sz="8000" dirty="0"/>
              <a:t>Le paludisme se transmet d’une personne malade à une personne saine par piqûre d’un moustique appelé anophèle. </a:t>
            </a:r>
            <a:endParaRPr lang="fr-FR" sz="8000" dirty="0" smtClean="0"/>
          </a:p>
          <a:p>
            <a:pPr algn="just">
              <a:buFont typeface="Wingdings" charset="2"/>
              <a:buChar char="ü"/>
            </a:pPr>
            <a:r>
              <a:rPr lang="fr-FR" sz="8000" dirty="0" smtClean="0"/>
              <a:t>SEULS </a:t>
            </a:r>
            <a:r>
              <a:rPr lang="fr-FR" sz="8000" dirty="0"/>
              <a:t>les moustiques provoquent le paludisme. </a:t>
            </a:r>
            <a:endParaRPr lang="fr-FR" sz="8000" dirty="0" smtClean="0"/>
          </a:p>
          <a:p>
            <a:pPr algn="just">
              <a:buFont typeface="Wingdings" charset="2"/>
              <a:buChar char="ü"/>
            </a:pPr>
            <a:r>
              <a:rPr lang="fr-FR" sz="8000" dirty="0" smtClean="0"/>
              <a:t>Il </a:t>
            </a:r>
            <a:r>
              <a:rPr lang="fr-FR" sz="8000" dirty="0"/>
              <a:t>n’y a pas d’autres causes à l’origine de cette maladie. </a:t>
            </a:r>
            <a:endParaRPr lang="fr-FR" sz="8000" dirty="0" smtClean="0"/>
          </a:p>
          <a:p>
            <a:pPr algn="just">
              <a:buFont typeface="Wingdings" charset="2"/>
              <a:buChar char="ü"/>
            </a:pPr>
            <a:r>
              <a:rPr lang="fr-FR" sz="8000" dirty="0" smtClean="0"/>
              <a:t>Vous </a:t>
            </a:r>
            <a:r>
              <a:rPr lang="fr-FR" sz="8000" dirty="0"/>
              <a:t>ne pouvez pas contracter le paludisme en raison d’une trop forte chaleur, de la pluie, d’un effort trop important, des vers intestinaux, les mauvais esprits, ni en mangeant des mangues, du lait ou des aliments gras.</a:t>
            </a:r>
            <a:r>
              <a:rPr lang="en-US" sz="8000" dirty="0"/>
              <a:t> </a:t>
            </a:r>
            <a:endParaRPr lang="fr-FR" sz="8000" b="1" dirty="0" smtClean="0"/>
          </a:p>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17</a:t>
            </a:fld>
            <a:endParaRPr lang="en-US" dirty="0"/>
          </a:p>
        </p:txBody>
      </p:sp>
    </p:spTree>
    <p:extLst>
      <p:ext uri="{BB962C8B-B14F-4D97-AF65-F5344CB8AC3E}">
        <p14:creationId xmlns:p14="http://schemas.microsoft.com/office/powerpoint/2010/main" val="550906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3" y="675107"/>
            <a:ext cx="8680825" cy="430539"/>
          </a:xfrm>
        </p:spPr>
        <p:txBody>
          <a:bodyPr>
            <a:noAutofit/>
          </a:bodyPr>
          <a:lstStyle/>
          <a:p>
            <a:r>
              <a:rPr lang="en-US" sz="3200" dirty="0" smtClean="0"/>
              <a:t>DEUXIEME SESSION </a:t>
            </a:r>
            <a:endParaRPr lang="en-US" sz="3200" dirty="0"/>
          </a:p>
        </p:txBody>
      </p:sp>
      <p:sp>
        <p:nvSpPr>
          <p:cNvPr id="3" name="Content Placeholder 2"/>
          <p:cNvSpPr>
            <a:spLocks noGrp="1"/>
          </p:cNvSpPr>
          <p:nvPr>
            <p:ph idx="1"/>
          </p:nvPr>
        </p:nvSpPr>
        <p:spPr>
          <a:xfrm>
            <a:off x="179293" y="1255059"/>
            <a:ext cx="8845177" cy="5001053"/>
          </a:xfrm>
        </p:spPr>
        <p:txBody>
          <a:bodyPr>
            <a:normAutofit/>
          </a:bodyPr>
          <a:lstStyle/>
          <a:p>
            <a:pPr marL="514350" indent="-514350">
              <a:buFont typeface="+mj-lt"/>
              <a:buAutoNum type="arabicPeriod" startAt="3"/>
            </a:pPr>
            <a:r>
              <a:rPr lang="fr-FR" b="1" dirty="0"/>
              <a:t>Les signes cliniques du </a:t>
            </a:r>
            <a:r>
              <a:rPr lang="fr-FR" b="1" dirty="0" smtClean="0"/>
              <a:t>paludisme</a:t>
            </a:r>
          </a:p>
          <a:p>
            <a:pPr marL="0" indent="0">
              <a:buNone/>
            </a:pPr>
            <a:r>
              <a:rPr lang="fr-FR" b="1" dirty="0" smtClean="0"/>
              <a:t> </a:t>
            </a:r>
            <a:endParaRPr lang="fr-FR" b="1" dirty="0"/>
          </a:p>
          <a:p>
            <a:pPr marL="514350" indent="-514350">
              <a:buFont typeface="+mj-lt"/>
              <a:buAutoNum type="arabicPeriod" startAt="3"/>
            </a:pPr>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18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10588576"/>
              </p:ext>
            </p:extLst>
          </p:nvPr>
        </p:nvGraphicFramePr>
        <p:xfrm>
          <a:off x="179293" y="1888792"/>
          <a:ext cx="8845177" cy="4454719"/>
        </p:xfrm>
        <a:graphic>
          <a:graphicData uri="http://schemas.openxmlformats.org/drawingml/2006/table">
            <a:tbl>
              <a:tblPr firstRow="1" bandRow="1">
                <a:tableStyleId>{5C22544A-7EE6-4342-B048-85BDC9FD1C3A}</a:tableStyleId>
              </a:tblPr>
              <a:tblGrid>
                <a:gridCol w="4354082"/>
                <a:gridCol w="4491095"/>
              </a:tblGrid>
              <a:tr h="440619">
                <a:tc>
                  <a:txBody>
                    <a:bodyPr/>
                    <a:lstStyle/>
                    <a:p>
                      <a:pPr algn="ctr"/>
                      <a:r>
                        <a:rPr lang="fr-FR" sz="2400" noProof="0" dirty="0" smtClean="0">
                          <a:solidFill>
                            <a:schemeClr val="tx1"/>
                          </a:solidFill>
                        </a:rPr>
                        <a:t>Les signes du paludisme simple </a:t>
                      </a:r>
                      <a:endParaRPr lang="fr-FR" sz="2400" noProof="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fr-FR" sz="2400" noProof="0" dirty="0" smtClean="0">
                          <a:solidFill>
                            <a:schemeClr val="tx1"/>
                          </a:solidFill>
                        </a:rPr>
                        <a:t>Les signes du paludisme grave </a:t>
                      </a:r>
                      <a:endParaRPr lang="fr-FR" sz="2400" noProof="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2908084">
                <a:tc>
                  <a:txBody>
                    <a:bodyPr/>
                    <a:lstStyle/>
                    <a:p>
                      <a:pPr marL="285750" indent="-285750">
                        <a:buFont typeface="Arial"/>
                        <a:buChar char="•"/>
                      </a:pPr>
                      <a:r>
                        <a:rPr lang="fr-FR" sz="2400" kern="1200" dirty="0" smtClean="0">
                          <a:solidFill>
                            <a:schemeClr val="dk1"/>
                          </a:solidFill>
                          <a:effectLst/>
                          <a:latin typeface="+mn-lt"/>
                          <a:ea typeface="+mn-ea"/>
                          <a:cs typeface="+mn-cs"/>
                        </a:rPr>
                        <a:t>Corps chaud (fièvre) </a:t>
                      </a:r>
                      <a:endParaRPr lang="en-US" sz="2400" kern="1200" dirty="0" smtClean="0">
                        <a:solidFill>
                          <a:schemeClr val="dk1"/>
                        </a:solidFill>
                        <a:effectLst/>
                        <a:latin typeface="+mn-lt"/>
                        <a:ea typeface="+mn-ea"/>
                        <a:cs typeface="+mn-cs"/>
                      </a:endParaRPr>
                    </a:p>
                    <a:p>
                      <a:pPr marL="285750" indent="-285750">
                        <a:buFont typeface="Arial"/>
                        <a:buChar char="•"/>
                      </a:pPr>
                      <a:r>
                        <a:rPr lang="fr-FR" sz="2400" kern="1200" dirty="0" smtClean="0">
                          <a:solidFill>
                            <a:schemeClr val="dk1"/>
                          </a:solidFill>
                          <a:effectLst/>
                          <a:latin typeface="+mn-lt"/>
                          <a:ea typeface="+mn-ea"/>
                          <a:cs typeface="+mn-cs"/>
                        </a:rPr>
                        <a:t>Maux de tête </a:t>
                      </a:r>
                      <a:endParaRPr lang="en-US" sz="2400" kern="1200" dirty="0" smtClean="0">
                        <a:solidFill>
                          <a:schemeClr val="dk1"/>
                        </a:solidFill>
                        <a:effectLst/>
                        <a:latin typeface="+mn-lt"/>
                        <a:ea typeface="+mn-ea"/>
                        <a:cs typeface="+mn-cs"/>
                      </a:endParaRPr>
                    </a:p>
                    <a:p>
                      <a:pPr marL="285750" indent="-285750">
                        <a:buFont typeface="Arial"/>
                        <a:buChar char="•"/>
                      </a:pPr>
                      <a:r>
                        <a:rPr lang="fr-FR" sz="2400" kern="1200" dirty="0" smtClean="0">
                          <a:solidFill>
                            <a:schemeClr val="dk1"/>
                          </a:solidFill>
                          <a:effectLst/>
                          <a:latin typeface="+mn-lt"/>
                          <a:ea typeface="+mn-ea"/>
                          <a:cs typeface="+mn-cs"/>
                        </a:rPr>
                        <a:t>Perte d’appétit ou d’énergie</a:t>
                      </a:r>
                      <a:endParaRPr lang="en-US" sz="2400" kern="1200" dirty="0" smtClean="0">
                        <a:solidFill>
                          <a:schemeClr val="dk1"/>
                        </a:solidFill>
                        <a:effectLst/>
                        <a:latin typeface="+mn-lt"/>
                        <a:ea typeface="+mn-ea"/>
                        <a:cs typeface="+mn-cs"/>
                      </a:endParaRPr>
                    </a:p>
                    <a:p>
                      <a:pPr marL="285750" indent="-285750">
                        <a:buFont typeface="Arial"/>
                        <a:buChar char="•"/>
                      </a:pPr>
                      <a:r>
                        <a:rPr lang="fr-FR" sz="2400" kern="1200" dirty="0" smtClean="0">
                          <a:solidFill>
                            <a:schemeClr val="dk1"/>
                          </a:solidFill>
                          <a:effectLst/>
                          <a:latin typeface="+mn-lt"/>
                          <a:ea typeface="+mn-ea"/>
                          <a:cs typeface="+mn-cs"/>
                        </a:rPr>
                        <a:t>Douleurs au dos et aux articulations.</a:t>
                      </a:r>
                      <a:endParaRPr lang="en-US" sz="2400" kern="1200" dirty="0" smtClean="0">
                        <a:solidFill>
                          <a:schemeClr val="dk1"/>
                        </a:solidFill>
                        <a:effectLst/>
                        <a:latin typeface="+mn-lt"/>
                        <a:ea typeface="+mn-ea"/>
                        <a:cs typeface="+mn-cs"/>
                      </a:endParaRPr>
                    </a:p>
                    <a:p>
                      <a:pPr marL="285750" indent="-285750">
                        <a:buFont typeface="Arial"/>
                        <a:buChar char="•"/>
                      </a:pPr>
                      <a:r>
                        <a:rPr lang="fr-FR" sz="2400" kern="1200" dirty="0" smtClean="0">
                          <a:solidFill>
                            <a:schemeClr val="dk1"/>
                          </a:solidFill>
                          <a:effectLst/>
                          <a:latin typeface="+mn-lt"/>
                          <a:ea typeface="+mn-ea"/>
                          <a:cs typeface="+mn-cs"/>
                        </a:rPr>
                        <a:t>Vomissements </a:t>
                      </a:r>
                      <a:endParaRPr lang="en-US" sz="2400" kern="1200" dirty="0" smtClean="0">
                        <a:solidFill>
                          <a:schemeClr val="dk1"/>
                        </a:solidFill>
                        <a:effectLst/>
                        <a:latin typeface="+mn-lt"/>
                        <a:ea typeface="+mn-ea"/>
                        <a:cs typeface="+mn-cs"/>
                      </a:endParaRPr>
                    </a:p>
                    <a:p>
                      <a:pPr marL="285750" indent="-285750">
                        <a:buFont typeface="Arial"/>
                        <a:buChar char="•"/>
                      </a:pPr>
                      <a:r>
                        <a:rPr lang="fr-FR" sz="2400" kern="1200" dirty="0" smtClean="0">
                          <a:solidFill>
                            <a:schemeClr val="dk1"/>
                          </a:solidFill>
                          <a:effectLst/>
                          <a:latin typeface="+mn-lt"/>
                          <a:ea typeface="+mn-ea"/>
                          <a:cs typeface="+mn-cs"/>
                        </a:rPr>
                        <a:t>Diarrhées</a:t>
                      </a:r>
                      <a:r>
                        <a:rPr lang="en-US" sz="2400" dirty="0" smtClean="0">
                          <a:effectLst/>
                        </a:rPr>
                        <a:t> </a:t>
                      </a:r>
                      <a:endParaRPr lang="fr-FR" sz="2400" noProof="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342900" indent="-342900">
                        <a:buFont typeface="Arial"/>
                        <a:buChar char="•"/>
                      </a:pPr>
                      <a:r>
                        <a:rPr lang="fr-FR" sz="2400" kern="1200" dirty="0" smtClean="0">
                          <a:solidFill>
                            <a:schemeClr val="dk1"/>
                          </a:solidFill>
                          <a:effectLst/>
                          <a:latin typeface="+mn-lt"/>
                          <a:ea typeface="+mn-ea"/>
                          <a:cs typeface="+mn-cs"/>
                        </a:rPr>
                        <a:t>Frissons et sueurs </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Prostration ou agitation  </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Forte fièvre  </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Convulsions</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Anémie sévère</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Pâleur</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Détresse respiratoire </a:t>
                      </a:r>
                      <a:endParaRPr lang="en-US" sz="2400" kern="1200" dirty="0" smtClean="0">
                        <a:solidFill>
                          <a:schemeClr val="dk1"/>
                        </a:solidFill>
                        <a:effectLst/>
                        <a:latin typeface="+mn-lt"/>
                        <a:ea typeface="+mn-ea"/>
                        <a:cs typeface="+mn-cs"/>
                      </a:endParaRPr>
                    </a:p>
                    <a:p>
                      <a:pPr marL="342900" indent="-342900">
                        <a:buFont typeface="Arial"/>
                        <a:buChar char="•"/>
                      </a:pPr>
                      <a:r>
                        <a:rPr lang="fr-FR" sz="2400" kern="1200" dirty="0" smtClean="0">
                          <a:solidFill>
                            <a:schemeClr val="dk1"/>
                          </a:solidFill>
                          <a:effectLst/>
                          <a:latin typeface="+mn-lt"/>
                          <a:ea typeface="+mn-ea"/>
                          <a:cs typeface="+mn-cs"/>
                        </a:rPr>
                        <a:t>Coma (inconscience)</a:t>
                      </a:r>
                      <a:r>
                        <a:rPr lang="en-US" sz="2400" dirty="0" smtClean="0">
                          <a:effectLst/>
                        </a:rPr>
                        <a:t> </a:t>
                      </a:r>
                      <a:endParaRPr lang="fr-FR" sz="2400" noProof="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979999">
                <a:tc gridSpan="2">
                  <a:txBody>
                    <a:bodyPr/>
                    <a:lstStyle/>
                    <a:p>
                      <a:r>
                        <a:rPr lang="fr-FR" sz="2400" b="1" kern="1200" dirty="0" smtClean="0">
                          <a:solidFill>
                            <a:schemeClr val="dk1"/>
                          </a:solidFill>
                          <a:effectLst/>
                          <a:latin typeface="+mn-lt"/>
                          <a:ea typeface="+mn-ea"/>
                          <a:cs typeface="+mn-cs"/>
                        </a:rPr>
                        <a:t>NB</a:t>
                      </a:r>
                      <a:r>
                        <a:rPr lang="fr-FR" sz="2400" kern="1200" dirty="0" smtClean="0">
                          <a:solidFill>
                            <a:schemeClr val="dk1"/>
                          </a:solidFill>
                          <a:effectLst/>
                          <a:latin typeface="+mn-lt"/>
                          <a:ea typeface="+mn-ea"/>
                          <a:cs typeface="+mn-cs"/>
                        </a:rPr>
                        <a:t>: Mal ou non-traité, le paludisme simple peut évoluer vers le paludisme grave ; et peut conduire à la mort. </a:t>
                      </a:r>
                      <a:endParaRPr lang="en-US" sz="2400" kern="1200" dirty="0">
                        <a:solidFill>
                          <a:schemeClr val="dk1"/>
                        </a:solidFill>
                        <a:effectLst/>
                        <a:latin typeface="+mn-lt"/>
                        <a:ea typeface="+mn-ea"/>
                        <a:cs typeface="+mn-cs"/>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pPr marL="342900" indent="-342900">
                        <a:buFont typeface="Arial"/>
                        <a:buChar char="•"/>
                      </a:pPr>
                      <a:endParaRPr lang="fr-FR" sz="2400" noProof="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0036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3" y="675107"/>
            <a:ext cx="8680825" cy="430539"/>
          </a:xfrm>
        </p:spPr>
        <p:txBody>
          <a:bodyPr>
            <a:noAutofit/>
          </a:bodyPr>
          <a:lstStyle/>
          <a:p>
            <a:r>
              <a:rPr lang="en-US" sz="3200" dirty="0" smtClean="0"/>
              <a:t>DEUXIEME SESSION </a:t>
            </a:r>
            <a:endParaRPr lang="en-US" sz="3200" dirty="0"/>
          </a:p>
        </p:txBody>
      </p:sp>
      <p:sp>
        <p:nvSpPr>
          <p:cNvPr id="3" name="Content Placeholder 2"/>
          <p:cNvSpPr>
            <a:spLocks noGrp="1"/>
          </p:cNvSpPr>
          <p:nvPr>
            <p:ph idx="1"/>
          </p:nvPr>
        </p:nvSpPr>
        <p:spPr>
          <a:xfrm>
            <a:off x="179293" y="1255059"/>
            <a:ext cx="8845177" cy="5001053"/>
          </a:xfrm>
        </p:spPr>
        <p:txBody>
          <a:bodyPr>
            <a:normAutofit/>
          </a:bodyPr>
          <a:lstStyle/>
          <a:p>
            <a:pPr marL="0" indent="0">
              <a:buNone/>
            </a:pPr>
            <a:r>
              <a:rPr lang="fr-FR" b="1" u="sng" dirty="0" smtClean="0"/>
              <a:t>Mini-Exposé des Participants (10 minutes)</a:t>
            </a:r>
          </a:p>
          <a:p>
            <a:pPr marL="0" indent="0">
              <a:buNone/>
            </a:pPr>
            <a:r>
              <a:rPr lang="fr-FR" b="1" u="sng" dirty="0" smtClean="0"/>
              <a:t>Consigne</a:t>
            </a:r>
            <a:r>
              <a:rPr lang="fr-FR" dirty="0" smtClean="0"/>
              <a:t>: </a:t>
            </a:r>
          </a:p>
          <a:p>
            <a:r>
              <a:rPr lang="fr-FR" dirty="0"/>
              <a:t>R</a:t>
            </a:r>
            <a:r>
              <a:rPr lang="fr-FR" dirty="0" smtClean="0"/>
              <a:t>epartir les participants en petits groupes de 5 personnes et chaque groupe anime la deuxième session en présence des autres participants et des facilitateurs.</a:t>
            </a:r>
          </a:p>
          <a:p>
            <a:r>
              <a:rPr lang="fr-FR" dirty="0" smtClean="0"/>
              <a:t>Les facilitateurs suivent avec attention les mini-exposés des participants pour ressortir les points forts et les points à améliorer </a:t>
            </a:r>
            <a:endParaRPr lang="fr-FR" dirty="0"/>
          </a:p>
        </p:txBody>
      </p:sp>
      <p:sp>
        <p:nvSpPr>
          <p:cNvPr id="4" name="Slide Number Placeholder 3"/>
          <p:cNvSpPr>
            <a:spLocks noGrp="1"/>
          </p:cNvSpPr>
          <p:nvPr>
            <p:ph type="sldNum" sz="quarter" idx="12"/>
          </p:nvPr>
        </p:nvSpPr>
        <p:spPr/>
        <p:txBody>
          <a:bodyPr/>
          <a:lstStyle/>
          <a:p>
            <a:fld id="{C4DDA4C8-0D31-0E4C-85E1-4552E994C258}" type="slidenum">
              <a:rPr lang="en-US" smtClean="0"/>
              <a:t>19</a:t>
            </a:fld>
            <a:endParaRPr lang="en-US" dirty="0"/>
          </a:p>
        </p:txBody>
      </p:sp>
    </p:spTree>
    <p:extLst>
      <p:ext uri="{BB962C8B-B14F-4D97-AF65-F5344CB8AC3E}">
        <p14:creationId xmlns:p14="http://schemas.microsoft.com/office/powerpoint/2010/main" val="1269416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 y="779694"/>
            <a:ext cx="8800353" cy="5211718"/>
          </a:xfrm>
        </p:spPr>
        <p:txBody>
          <a:bodyPr>
            <a:normAutofit/>
          </a:bodyPr>
          <a:lstStyle/>
          <a:p>
            <a:r>
              <a:rPr lang="en-US" dirty="0" smtClean="0"/>
              <a:t>PREMIERE SESSION</a:t>
            </a:r>
            <a:br>
              <a:rPr lang="en-US" dirty="0" smtClean="0"/>
            </a:br>
            <a:r>
              <a:rPr lang="en-US" dirty="0" smtClean="0"/>
              <a:t>LE CONTEXTE, LES OBJECTIFS ET LA LETTRE AUX ENSEIGNANTS  </a:t>
            </a:r>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2</a:t>
            </a:fld>
            <a:endParaRPr lang="en-US" dirty="0"/>
          </a:p>
        </p:txBody>
      </p:sp>
    </p:spTree>
    <p:extLst>
      <p:ext uri="{BB962C8B-B14F-4D97-AF65-F5344CB8AC3E}">
        <p14:creationId xmlns:p14="http://schemas.microsoft.com/office/powerpoint/2010/main" val="4062784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3" y="1867647"/>
            <a:ext cx="8680825" cy="2420471"/>
          </a:xfrm>
        </p:spPr>
        <p:txBody>
          <a:bodyPr>
            <a:noAutofit/>
          </a:bodyPr>
          <a:lstStyle/>
          <a:p>
            <a:r>
              <a:rPr lang="en-US" sz="4000" dirty="0" smtClean="0">
                <a:solidFill>
                  <a:srgbClr val="000000"/>
                </a:solidFill>
              </a:rPr>
              <a:t>TROISIEME SESSION</a:t>
            </a:r>
            <a:br>
              <a:rPr lang="en-US" sz="4000" dirty="0" smtClean="0">
                <a:solidFill>
                  <a:srgbClr val="000000"/>
                </a:solidFill>
              </a:rPr>
            </a:br>
            <a:r>
              <a:rPr lang="en-US" sz="4000" dirty="0" smtClean="0">
                <a:solidFill>
                  <a:srgbClr val="000000"/>
                </a:solidFill>
              </a:rPr>
              <a:t>PREVENTION DU PALUDISME ET UTILISATION ET AVANTAGES DES MILDA </a:t>
            </a:r>
            <a:endParaRPr lang="en-US" sz="4000" dirty="0">
              <a:solidFill>
                <a:srgbClr val="000000"/>
              </a:solidFill>
            </a:endParaRPr>
          </a:p>
        </p:txBody>
      </p:sp>
      <p:sp>
        <p:nvSpPr>
          <p:cNvPr id="4" name="Slide Number Placeholder 3"/>
          <p:cNvSpPr>
            <a:spLocks noGrp="1"/>
          </p:cNvSpPr>
          <p:nvPr>
            <p:ph type="sldNum" sz="quarter" idx="12"/>
          </p:nvPr>
        </p:nvSpPr>
        <p:spPr/>
        <p:txBody>
          <a:bodyPr/>
          <a:lstStyle/>
          <a:p>
            <a:fld id="{C4DDA4C8-0D31-0E4C-85E1-4552E994C258}" type="slidenum">
              <a:rPr lang="en-US" smtClean="0"/>
              <a:t>20</a:t>
            </a:fld>
            <a:endParaRPr lang="en-US" dirty="0"/>
          </a:p>
        </p:txBody>
      </p:sp>
    </p:spTree>
    <p:extLst>
      <p:ext uri="{BB962C8B-B14F-4D97-AF65-F5344CB8AC3E}">
        <p14:creationId xmlns:p14="http://schemas.microsoft.com/office/powerpoint/2010/main" val="1420594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79952"/>
          </a:xfrm>
        </p:spPr>
        <p:txBody>
          <a:bodyPr>
            <a:normAutofit fontScale="90000"/>
          </a:bodyPr>
          <a:lstStyle/>
          <a:p>
            <a:r>
              <a:rPr lang="en-US" dirty="0" smtClean="0"/>
              <a:t>TROISIEME SESSION </a:t>
            </a:r>
            <a:endParaRPr lang="en-US" dirty="0"/>
          </a:p>
        </p:txBody>
      </p:sp>
      <p:sp>
        <p:nvSpPr>
          <p:cNvPr id="3" name="Content Placeholder 2"/>
          <p:cNvSpPr>
            <a:spLocks noGrp="1"/>
          </p:cNvSpPr>
          <p:nvPr>
            <p:ph idx="1"/>
          </p:nvPr>
        </p:nvSpPr>
        <p:spPr>
          <a:xfrm>
            <a:off x="164354" y="1404471"/>
            <a:ext cx="8830234" cy="4439800"/>
          </a:xfrm>
        </p:spPr>
        <p:txBody>
          <a:bodyPr>
            <a:normAutofit fontScale="62500" lnSpcReduction="20000"/>
          </a:bodyPr>
          <a:lstStyle/>
          <a:p>
            <a:pPr algn="just">
              <a:lnSpc>
                <a:spcPct val="110000"/>
              </a:lnSpc>
            </a:pPr>
            <a:r>
              <a:rPr lang="fr-FR" b="1" i="1" dirty="0">
                <a:solidFill>
                  <a:srgbClr val="000000"/>
                </a:solidFill>
              </a:rPr>
              <a:t>À la fin de la session, les participants doivent connaitre</a:t>
            </a:r>
            <a:r>
              <a:rPr lang="fr-FR" dirty="0">
                <a:solidFill>
                  <a:srgbClr val="000000"/>
                </a:solidFill>
              </a:rPr>
              <a:t>:</a:t>
            </a:r>
          </a:p>
          <a:p>
            <a:pPr marL="514350" indent="-514350" algn="just">
              <a:lnSpc>
                <a:spcPct val="110000"/>
              </a:lnSpc>
              <a:buFont typeface="+mj-lt"/>
              <a:buAutoNum type="arabicPeriod"/>
            </a:pPr>
            <a:r>
              <a:rPr lang="fr-FR" dirty="0" smtClean="0">
                <a:solidFill>
                  <a:srgbClr val="000000"/>
                </a:solidFill>
              </a:rPr>
              <a:t>Les moyens de prévention du paludisme</a:t>
            </a:r>
            <a:endParaRPr lang="fr-FR" dirty="0">
              <a:solidFill>
                <a:srgbClr val="000000"/>
              </a:solidFill>
            </a:endParaRPr>
          </a:p>
          <a:p>
            <a:pPr marL="514350" indent="-514350" algn="just">
              <a:lnSpc>
                <a:spcPct val="110000"/>
              </a:lnSpc>
              <a:buFont typeface="+mj-lt"/>
              <a:buAutoNum type="arabicPeriod"/>
            </a:pPr>
            <a:r>
              <a:rPr lang="fr-FR" dirty="0" smtClean="0">
                <a:solidFill>
                  <a:srgbClr val="000000"/>
                </a:solidFill>
              </a:rPr>
              <a:t>La définition de la moustiquaire imprégnée d’insecticide à longue durée d’action (MILDA</a:t>
            </a:r>
            <a:r>
              <a:rPr lang="fr-FR" dirty="0">
                <a:solidFill>
                  <a:srgbClr val="000000"/>
                </a:solidFill>
              </a:rPr>
              <a:t>) </a:t>
            </a:r>
            <a:endParaRPr lang="fr-FR" dirty="0" smtClean="0">
              <a:solidFill>
                <a:srgbClr val="000000"/>
              </a:solidFill>
            </a:endParaRPr>
          </a:p>
          <a:p>
            <a:pPr marL="514350" indent="-514350" algn="just">
              <a:lnSpc>
                <a:spcPct val="110000"/>
              </a:lnSpc>
              <a:buFont typeface="+mj-lt"/>
              <a:buAutoNum type="arabicPeriod"/>
            </a:pPr>
            <a:r>
              <a:rPr lang="fr-FR" dirty="0" smtClean="0">
                <a:solidFill>
                  <a:srgbClr val="000000"/>
                </a:solidFill>
              </a:rPr>
              <a:t>L’utilisation </a:t>
            </a:r>
            <a:r>
              <a:rPr lang="fr-FR" dirty="0">
                <a:solidFill>
                  <a:srgbClr val="000000"/>
                </a:solidFill>
              </a:rPr>
              <a:t>des MILDA </a:t>
            </a:r>
          </a:p>
          <a:p>
            <a:pPr marL="514350" indent="-514350" algn="just">
              <a:lnSpc>
                <a:spcPct val="110000"/>
              </a:lnSpc>
              <a:buFont typeface="+mj-lt"/>
              <a:buAutoNum type="arabicPeriod"/>
            </a:pPr>
            <a:r>
              <a:rPr lang="fr-FR" dirty="0">
                <a:solidFill>
                  <a:srgbClr val="000000"/>
                </a:solidFill>
              </a:rPr>
              <a:t>Les avantages de l’utilisation des MILDA </a:t>
            </a:r>
            <a:endParaRPr lang="fr-FR" b="1" u="sng" dirty="0">
              <a:solidFill>
                <a:srgbClr val="000000"/>
              </a:solidFill>
            </a:endParaRPr>
          </a:p>
          <a:p>
            <a:pPr marL="0" indent="0" algn="just">
              <a:lnSpc>
                <a:spcPct val="110000"/>
              </a:lnSpc>
              <a:buNone/>
            </a:pPr>
            <a:endParaRPr lang="fr-FR" dirty="0">
              <a:solidFill>
                <a:srgbClr val="000000"/>
              </a:solidFill>
            </a:endParaRPr>
          </a:p>
          <a:p>
            <a:pPr marL="0" indent="0" algn="just">
              <a:lnSpc>
                <a:spcPct val="110000"/>
              </a:lnSpc>
              <a:buNone/>
            </a:pPr>
            <a:r>
              <a:rPr lang="fr-FR" b="1" u="sng" dirty="0">
                <a:solidFill>
                  <a:srgbClr val="000000"/>
                </a:solidFill>
              </a:rPr>
              <a:t>Méthodologie</a:t>
            </a:r>
            <a:r>
              <a:rPr lang="fr-FR" u="sng" dirty="0">
                <a:solidFill>
                  <a:srgbClr val="000000"/>
                </a:solidFill>
              </a:rPr>
              <a:t> </a:t>
            </a:r>
          </a:p>
          <a:p>
            <a:pPr algn="just">
              <a:lnSpc>
                <a:spcPct val="110000"/>
              </a:lnSpc>
              <a:buFont typeface="Wingdings" charset="2"/>
              <a:buChar char="§"/>
            </a:pPr>
            <a:r>
              <a:rPr lang="fr-FR" dirty="0">
                <a:solidFill>
                  <a:srgbClr val="000000"/>
                </a:solidFill>
              </a:rPr>
              <a:t>Brainstorming</a:t>
            </a:r>
          </a:p>
          <a:p>
            <a:pPr algn="just">
              <a:lnSpc>
                <a:spcPct val="110000"/>
              </a:lnSpc>
              <a:buFont typeface="Wingdings" charset="2"/>
              <a:buChar char="§"/>
            </a:pPr>
            <a:r>
              <a:rPr lang="fr-FR" dirty="0">
                <a:solidFill>
                  <a:srgbClr val="000000"/>
                </a:solidFill>
              </a:rPr>
              <a:t>Exposé</a:t>
            </a:r>
          </a:p>
          <a:p>
            <a:pPr algn="just">
              <a:lnSpc>
                <a:spcPct val="110000"/>
              </a:lnSpc>
              <a:buFont typeface="Wingdings" charset="2"/>
              <a:buChar char="§"/>
            </a:pPr>
            <a:r>
              <a:rPr lang="fr-FR" dirty="0" smtClean="0">
                <a:solidFill>
                  <a:srgbClr val="000000"/>
                </a:solidFill>
              </a:rPr>
              <a:t>Questions/Réponses</a:t>
            </a:r>
          </a:p>
          <a:p>
            <a:pPr algn="just">
              <a:lnSpc>
                <a:spcPct val="110000"/>
              </a:lnSpc>
              <a:buFont typeface="Wingdings" charset="2"/>
              <a:buChar char="§"/>
            </a:pPr>
            <a:r>
              <a:rPr lang="fr-FR" dirty="0" smtClean="0">
                <a:solidFill>
                  <a:srgbClr val="000000"/>
                </a:solidFill>
              </a:rPr>
              <a:t>Démonstration</a:t>
            </a:r>
            <a:endParaRPr lang="fr-FR" dirty="0">
              <a:solidFill>
                <a:srgbClr val="000000"/>
              </a:solidFill>
            </a:endParaRPr>
          </a:p>
          <a:p>
            <a:pPr marL="0" indent="0" algn="just">
              <a:lnSpc>
                <a:spcPct val="110000"/>
              </a:lnSpc>
              <a:buNone/>
            </a:pPr>
            <a:r>
              <a:rPr lang="fr-FR" b="1" u="sng" dirty="0" smtClean="0">
                <a:solidFill>
                  <a:srgbClr val="000000"/>
                </a:solidFill>
              </a:rPr>
              <a:t>Durée </a:t>
            </a:r>
            <a:r>
              <a:rPr lang="fr-FR" b="1" u="sng" dirty="0">
                <a:solidFill>
                  <a:srgbClr val="000000"/>
                </a:solidFill>
              </a:rPr>
              <a:t>de la session</a:t>
            </a:r>
            <a:r>
              <a:rPr lang="fr-FR" dirty="0">
                <a:solidFill>
                  <a:srgbClr val="000000"/>
                </a:solidFill>
              </a:rPr>
              <a:t>: </a:t>
            </a:r>
            <a:r>
              <a:rPr lang="fr-FR" dirty="0" smtClean="0">
                <a:solidFill>
                  <a:srgbClr val="000000"/>
                </a:solidFill>
              </a:rPr>
              <a:t>60mn</a:t>
            </a:r>
            <a:endParaRPr lang="fr-FR" dirty="0">
              <a:solidFill>
                <a:srgbClr val="000000"/>
              </a:solidFill>
            </a:endParaRPr>
          </a:p>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21</a:t>
            </a:fld>
            <a:endParaRPr lang="en-US" dirty="0"/>
          </a:p>
        </p:txBody>
      </p:sp>
    </p:spTree>
    <p:extLst>
      <p:ext uri="{BB962C8B-B14F-4D97-AF65-F5344CB8AC3E}">
        <p14:creationId xmlns:p14="http://schemas.microsoft.com/office/powerpoint/2010/main" val="78997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79952"/>
          </a:xfrm>
        </p:spPr>
        <p:txBody>
          <a:bodyPr>
            <a:normAutofit/>
          </a:bodyPr>
          <a:lstStyle/>
          <a:p>
            <a:r>
              <a:rPr lang="en-US" sz="3200" dirty="0" smtClean="0"/>
              <a:t>TROISIEME SESSION </a:t>
            </a:r>
            <a:endParaRPr lang="en-US" sz="3200" dirty="0"/>
          </a:p>
        </p:txBody>
      </p:sp>
      <p:sp>
        <p:nvSpPr>
          <p:cNvPr id="3" name="Content Placeholder 2"/>
          <p:cNvSpPr>
            <a:spLocks noGrp="1"/>
          </p:cNvSpPr>
          <p:nvPr>
            <p:ph idx="1"/>
          </p:nvPr>
        </p:nvSpPr>
        <p:spPr>
          <a:xfrm>
            <a:off x="164354" y="1404471"/>
            <a:ext cx="8830234" cy="4676588"/>
          </a:xfrm>
        </p:spPr>
        <p:txBody>
          <a:bodyPr>
            <a:noAutofit/>
          </a:bodyPr>
          <a:lstStyle/>
          <a:p>
            <a:pPr marL="514350" indent="-514350" algn="just">
              <a:lnSpc>
                <a:spcPct val="110000"/>
              </a:lnSpc>
              <a:buFont typeface="+mj-lt"/>
              <a:buAutoNum type="arabicPeriod"/>
            </a:pPr>
            <a:r>
              <a:rPr lang="fr-FR" sz="2700" b="1" dirty="0" smtClean="0"/>
              <a:t>Les moyens de prévention du paludisme</a:t>
            </a:r>
          </a:p>
          <a:p>
            <a:pPr marL="0" indent="0" algn="just">
              <a:lnSpc>
                <a:spcPct val="110000"/>
              </a:lnSpc>
              <a:buNone/>
            </a:pPr>
            <a:r>
              <a:rPr lang="fr-FR" sz="2700" dirty="0" smtClean="0"/>
              <a:t>Les moyens de prévention du paludisme repose sur:</a:t>
            </a:r>
            <a:endParaRPr lang="fr-FR" sz="2700" dirty="0"/>
          </a:p>
          <a:p>
            <a:pPr lvl="0" algn="just"/>
            <a:r>
              <a:rPr lang="fr-FR" sz="2700" dirty="0"/>
              <a:t>L’utilisation des Moustiquaires Imprégnées d’Insecticide à longue durée </a:t>
            </a:r>
            <a:r>
              <a:rPr lang="fr-FR" sz="2700" dirty="0" smtClean="0"/>
              <a:t>d’action(MILDA);</a:t>
            </a:r>
          </a:p>
          <a:p>
            <a:pPr lvl="0" algn="just"/>
            <a:r>
              <a:rPr lang="fr-FR" sz="2700" dirty="0" smtClean="0"/>
              <a:t>L’hygiène </a:t>
            </a:r>
            <a:r>
              <a:rPr lang="fr-FR" sz="2700" dirty="0"/>
              <a:t>et l’assainissement du </a:t>
            </a:r>
            <a:r>
              <a:rPr lang="fr-FR" sz="2700" dirty="0" smtClean="0"/>
              <a:t>milieu;</a:t>
            </a:r>
            <a:endParaRPr lang="en-US" sz="2700" dirty="0"/>
          </a:p>
          <a:p>
            <a:pPr lvl="0" algn="just"/>
            <a:r>
              <a:rPr lang="en-US" sz="2700" dirty="0" smtClean="0"/>
              <a:t>L</a:t>
            </a:r>
            <a:r>
              <a:rPr lang="fr-FR" sz="2700" dirty="0" smtClean="0"/>
              <a:t>a fermeture </a:t>
            </a:r>
            <a:r>
              <a:rPr lang="fr-FR" sz="2700" dirty="0"/>
              <a:t>des portes et fenêtre </a:t>
            </a:r>
            <a:r>
              <a:rPr lang="fr-FR" sz="2700" dirty="0" smtClean="0"/>
              <a:t>dès </a:t>
            </a:r>
            <a:r>
              <a:rPr lang="fr-FR" sz="2700" dirty="0"/>
              <a:t>la </a:t>
            </a:r>
            <a:r>
              <a:rPr lang="fr-FR" sz="2700" dirty="0" smtClean="0"/>
              <a:t>tombée </a:t>
            </a:r>
            <a:r>
              <a:rPr lang="fr-FR" sz="2700" dirty="0"/>
              <a:t>du </a:t>
            </a:r>
            <a:r>
              <a:rPr lang="fr-FR" sz="2700" dirty="0" smtClean="0"/>
              <a:t>soleil; </a:t>
            </a:r>
            <a:endParaRPr lang="en-US" sz="2700" dirty="0"/>
          </a:p>
          <a:p>
            <a:pPr lvl="0" algn="just"/>
            <a:r>
              <a:rPr lang="en-US" sz="2700" dirty="0" smtClean="0"/>
              <a:t>L</a:t>
            </a:r>
            <a:r>
              <a:rPr lang="fr-FR" sz="2700" dirty="0" smtClean="0"/>
              <a:t>’utilisation grillages </a:t>
            </a:r>
            <a:r>
              <a:rPr lang="fr-FR" sz="2700" dirty="0"/>
              <a:t>au niveau des portes et </a:t>
            </a:r>
            <a:r>
              <a:rPr lang="fr-FR" sz="2700" dirty="0" smtClean="0"/>
              <a:t>fenêtres; </a:t>
            </a:r>
            <a:endParaRPr lang="en-US" sz="2700" dirty="0"/>
          </a:p>
          <a:p>
            <a:pPr lvl="0" algn="just"/>
            <a:r>
              <a:rPr lang="fr-FR" sz="2700" dirty="0"/>
              <a:t>Le Traitement Préventif Intermittent (TPI) chez la femme enceinte.</a:t>
            </a:r>
            <a:endParaRPr lang="en-US" sz="2700" dirty="0"/>
          </a:p>
          <a:p>
            <a:endParaRPr lang="en-US" sz="2700" dirty="0"/>
          </a:p>
        </p:txBody>
      </p:sp>
      <p:sp>
        <p:nvSpPr>
          <p:cNvPr id="4" name="Slide Number Placeholder 3"/>
          <p:cNvSpPr>
            <a:spLocks noGrp="1"/>
          </p:cNvSpPr>
          <p:nvPr>
            <p:ph type="sldNum" sz="quarter" idx="12"/>
          </p:nvPr>
        </p:nvSpPr>
        <p:spPr/>
        <p:txBody>
          <a:bodyPr/>
          <a:lstStyle/>
          <a:p>
            <a:fld id="{C4DDA4C8-0D31-0E4C-85E1-4552E994C258}" type="slidenum">
              <a:rPr lang="en-US" smtClean="0"/>
              <a:t>22</a:t>
            </a:fld>
            <a:endParaRPr lang="en-US" dirty="0"/>
          </a:p>
        </p:txBody>
      </p:sp>
    </p:spTree>
    <p:extLst>
      <p:ext uri="{BB962C8B-B14F-4D97-AF65-F5344CB8AC3E}">
        <p14:creationId xmlns:p14="http://schemas.microsoft.com/office/powerpoint/2010/main" val="1547155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79952"/>
          </a:xfrm>
        </p:spPr>
        <p:txBody>
          <a:bodyPr>
            <a:normAutofit/>
          </a:bodyPr>
          <a:lstStyle/>
          <a:p>
            <a:r>
              <a:rPr lang="en-US" sz="3200" dirty="0" smtClean="0"/>
              <a:t>TROISIEME SESSION </a:t>
            </a:r>
            <a:endParaRPr lang="en-US" sz="3200" dirty="0"/>
          </a:p>
        </p:txBody>
      </p:sp>
      <p:sp>
        <p:nvSpPr>
          <p:cNvPr id="3" name="Content Placeholder 2"/>
          <p:cNvSpPr>
            <a:spLocks noGrp="1"/>
          </p:cNvSpPr>
          <p:nvPr>
            <p:ph idx="1"/>
          </p:nvPr>
        </p:nvSpPr>
        <p:spPr>
          <a:xfrm>
            <a:off x="164354" y="1404471"/>
            <a:ext cx="8830234" cy="4676588"/>
          </a:xfrm>
        </p:spPr>
        <p:txBody>
          <a:bodyPr>
            <a:noAutofit/>
          </a:bodyPr>
          <a:lstStyle/>
          <a:p>
            <a:pPr marL="514350" indent="-514350" algn="just">
              <a:lnSpc>
                <a:spcPct val="110000"/>
              </a:lnSpc>
              <a:buFont typeface="+mj-lt"/>
              <a:buAutoNum type="arabicPeriod"/>
            </a:pPr>
            <a:r>
              <a:rPr lang="fr-FR" sz="2700" b="1" dirty="0" smtClean="0"/>
              <a:t>Les moyens de prévention du paludisme</a:t>
            </a:r>
          </a:p>
          <a:p>
            <a:pPr algn="just"/>
            <a:r>
              <a:rPr lang="fr-FR" sz="2700" dirty="0"/>
              <a:t>P</a:t>
            </a:r>
            <a:r>
              <a:rPr lang="fr-FR" sz="2700" dirty="0" smtClean="0"/>
              <a:t>armi </a:t>
            </a:r>
            <a:r>
              <a:rPr lang="fr-FR" sz="2700" dirty="0"/>
              <a:t>tous ses moyen, la MILDA est le </a:t>
            </a:r>
            <a:r>
              <a:rPr lang="fr-FR" sz="2700" dirty="0" smtClean="0"/>
              <a:t>meilleur. Elle peut tuer </a:t>
            </a:r>
            <a:r>
              <a:rPr lang="fr-FR" sz="2700" dirty="0"/>
              <a:t>ou </a:t>
            </a:r>
            <a:r>
              <a:rPr lang="fr-FR" sz="2700" dirty="0" smtClean="0"/>
              <a:t>éloigner </a:t>
            </a:r>
            <a:r>
              <a:rPr lang="fr-FR" sz="2700" dirty="0"/>
              <a:t>les moustiques pendant une période pouvant aller jusqu’à 4 </a:t>
            </a:r>
            <a:r>
              <a:rPr lang="fr-FR" sz="2700" dirty="0" smtClean="0"/>
              <a:t>ans; </a:t>
            </a:r>
          </a:p>
          <a:p>
            <a:pPr marL="0" indent="0" algn="just">
              <a:buNone/>
            </a:pPr>
            <a:endParaRPr lang="fr-FR" sz="2700" dirty="0" smtClean="0"/>
          </a:p>
          <a:p>
            <a:pPr algn="just"/>
            <a:r>
              <a:rPr lang="fr-FR" sz="2700" dirty="0" smtClean="0"/>
              <a:t>La MILDA peut </a:t>
            </a:r>
            <a:r>
              <a:rPr lang="fr-FR" sz="2700" dirty="0"/>
              <a:t>être </a:t>
            </a:r>
            <a:r>
              <a:rPr lang="fr-FR" sz="2700" dirty="0" smtClean="0"/>
              <a:t>utilisée </a:t>
            </a:r>
            <a:r>
              <a:rPr lang="fr-FR" sz="2700" dirty="0"/>
              <a:t>en toute sécurité  pour protéger les bébés, les enfants et les </a:t>
            </a:r>
            <a:r>
              <a:rPr lang="fr-FR" sz="2700" dirty="0" smtClean="0"/>
              <a:t>adultes; </a:t>
            </a:r>
            <a:endParaRPr lang="fr-FR" sz="2700" dirty="0"/>
          </a:p>
          <a:p>
            <a:pPr marL="0" indent="0" algn="just">
              <a:buNone/>
            </a:pPr>
            <a:endParaRPr lang="fr-FR" sz="2700" dirty="0" smtClean="0"/>
          </a:p>
          <a:p>
            <a:pPr algn="just"/>
            <a:r>
              <a:rPr lang="fr-FR" sz="2700" dirty="0" smtClean="0"/>
              <a:t>Vous </a:t>
            </a:r>
            <a:r>
              <a:rPr lang="fr-FR" sz="2700" dirty="0"/>
              <a:t>devez garder votre moustiquaire en bon état.</a:t>
            </a:r>
            <a:endParaRPr lang="en-US" sz="2700" dirty="0"/>
          </a:p>
          <a:p>
            <a:pPr marL="0" indent="0" algn="just">
              <a:buNone/>
            </a:pPr>
            <a:endParaRPr lang="en-US" sz="2700" dirty="0"/>
          </a:p>
        </p:txBody>
      </p:sp>
      <p:sp>
        <p:nvSpPr>
          <p:cNvPr id="4" name="Slide Number Placeholder 3"/>
          <p:cNvSpPr>
            <a:spLocks noGrp="1"/>
          </p:cNvSpPr>
          <p:nvPr>
            <p:ph type="sldNum" sz="quarter" idx="12"/>
          </p:nvPr>
        </p:nvSpPr>
        <p:spPr/>
        <p:txBody>
          <a:bodyPr/>
          <a:lstStyle/>
          <a:p>
            <a:fld id="{C4DDA4C8-0D31-0E4C-85E1-4552E994C258}" type="slidenum">
              <a:rPr lang="en-US" smtClean="0"/>
              <a:t>23</a:t>
            </a:fld>
            <a:endParaRPr lang="en-US" dirty="0"/>
          </a:p>
        </p:txBody>
      </p:sp>
    </p:spTree>
    <p:extLst>
      <p:ext uri="{BB962C8B-B14F-4D97-AF65-F5344CB8AC3E}">
        <p14:creationId xmlns:p14="http://schemas.microsoft.com/office/powerpoint/2010/main" val="1380302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79952"/>
          </a:xfrm>
        </p:spPr>
        <p:txBody>
          <a:bodyPr>
            <a:normAutofit/>
          </a:bodyPr>
          <a:lstStyle/>
          <a:p>
            <a:r>
              <a:rPr lang="en-US" sz="3200" dirty="0" smtClean="0"/>
              <a:t>TROISIEME SESSION </a:t>
            </a:r>
            <a:endParaRPr lang="en-US" sz="3200" dirty="0"/>
          </a:p>
        </p:txBody>
      </p:sp>
      <p:sp>
        <p:nvSpPr>
          <p:cNvPr id="3" name="Content Placeholder 2"/>
          <p:cNvSpPr>
            <a:spLocks noGrp="1"/>
          </p:cNvSpPr>
          <p:nvPr>
            <p:ph idx="1"/>
          </p:nvPr>
        </p:nvSpPr>
        <p:spPr>
          <a:xfrm>
            <a:off x="164354" y="1225177"/>
            <a:ext cx="8830234" cy="4885764"/>
          </a:xfrm>
        </p:spPr>
        <p:txBody>
          <a:bodyPr>
            <a:noAutofit/>
          </a:bodyPr>
          <a:lstStyle/>
          <a:p>
            <a:pPr marL="514350" indent="-514350" algn="just">
              <a:lnSpc>
                <a:spcPct val="110000"/>
              </a:lnSpc>
              <a:buFont typeface="+mj-lt"/>
              <a:buAutoNum type="arabicPeriod" startAt="2"/>
            </a:pPr>
            <a:r>
              <a:rPr lang="fr-FR" sz="2400" b="1" dirty="0"/>
              <a:t>La définition de la moustiquaire imprégnée d’insecticide à longue durée d’action (MILDA</a:t>
            </a:r>
            <a:r>
              <a:rPr lang="fr-FR" sz="2400" b="1" dirty="0" smtClean="0"/>
              <a:t>)</a:t>
            </a:r>
          </a:p>
          <a:p>
            <a:pPr algn="just"/>
            <a:r>
              <a:rPr lang="fr-FR" sz="2200" dirty="0" smtClean="0"/>
              <a:t>C’est </a:t>
            </a:r>
            <a:r>
              <a:rPr lang="fr-FR" sz="2200" dirty="0"/>
              <a:t>une moustiquaire trempée dans un insecticide et qui protège contre les piqûres de moustiques. </a:t>
            </a:r>
            <a:endParaRPr lang="fr-FR" sz="2200" dirty="0" smtClean="0"/>
          </a:p>
          <a:p>
            <a:pPr algn="just"/>
            <a:r>
              <a:rPr lang="fr-FR" sz="2200" dirty="0" smtClean="0"/>
              <a:t>Cet </a:t>
            </a:r>
            <a:r>
              <a:rPr lang="fr-FR" sz="2200" dirty="0"/>
              <a:t>insecticide repousse ou tue les moustiques et les autres insectes au contact mais n’a pas d’effets nuisibles pour l’être humain même les bébés. </a:t>
            </a:r>
            <a:endParaRPr lang="en-US" sz="2200" dirty="0"/>
          </a:p>
          <a:p>
            <a:pPr algn="just"/>
            <a:r>
              <a:rPr lang="fr-FR" sz="2200" dirty="0"/>
              <a:t>Toutes les moustiquaires imprégnées sont sensibles aux rayons du soleil</a:t>
            </a:r>
            <a:r>
              <a:rPr lang="fr-FR" sz="2200" dirty="0" smtClean="0"/>
              <a:t>.</a:t>
            </a:r>
            <a:endParaRPr lang="en-US" sz="2200" dirty="0"/>
          </a:p>
          <a:p>
            <a:pPr algn="just"/>
            <a:r>
              <a:rPr lang="fr-FR" sz="2200" dirty="0"/>
              <a:t>Les moustiquaires se présentent essentiellement sous 2 formes : la forme conique et la forme rectangulaire.</a:t>
            </a:r>
            <a:endParaRPr lang="en-US" sz="2200" dirty="0"/>
          </a:p>
          <a:p>
            <a:pPr marL="0" indent="0" algn="just">
              <a:buNone/>
            </a:pPr>
            <a:r>
              <a:rPr lang="fr-FR" sz="2200" b="1" dirty="0" smtClean="0"/>
              <a:t>NB: pour cette distribution scolaires, c’est la forme rectangulaire qui sera donnée. Elle peut être transformée en forme conique</a:t>
            </a:r>
            <a:r>
              <a:rPr lang="fr-FR" sz="2200" dirty="0" smtClean="0"/>
              <a:t>.</a:t>
            </a:r>
            <a:r>
              <a:rPr lang="fr-FR" sz="2200" b="1" dirty="0" smtClean="0"/>
              <a:t>  </a:t>
            </a:r>
            <a:endParaRPr lang="en-US" sz="2200" b="1" dirty="0"/>
          </a:p>
          <a:p>
            <a:pPr marL="0" indent="0" algn="just">
              <a:lnSpc>
                <a:spcPct val="110000"/>
              </a:lnSpc>
              <a:buNone/>
            </a:pPr>
            <a:endParaRPr lang="fr-FR" sz="2700" dirty="0"/>
          </a:p>
        </p:txBody>
      </p:sp>
      <p:sp>
        <p:nvSpPr>
          <p:cNvPr id="4" name="Slide Number Placeholder 3"/>
          <p:cNvSpPr>
            <a:spLocks noGrp="1"/>
          </p:cNvSpPr>
          <p:nvPr>
            <p:ph type="sldNum" sz="quarter" idx="12"/>
          </p:nvPr>
        </p:nvSpPr>
        <p:spPr/>
        <p:txBody>
          <a:bodyPr/>
          <a:lstStyle/>
          <a:p>
            <a:fld id="{C4DDA4C8-0D31-0E4C-85E1-4552E994C258}" type="slidenum">
              <a:rPr lang="en-US" smtClean="0"/>
              <a:t>24</a:t>
            </a:fld>
            <a:endParaRPr lang="en-US" dirty="0"/>
          </a:p>
        </p:txBody>
      </p:sp>
    </p:spTree>
    <p:extLst>
      <p:ext uri="{BB962C8B-B14F-4D97-AF65-F5344CB8AC3E}">
        <p14:creationId xmlns:p14="http://schemas.microsoft.com/office/powerpoint/2010/main" val="1734413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460422"/>
          </a:xfrm>
        </p:spPr>
        <p:txBody>
          <a:bodyPr>
            <a:normAutofit fontScale="90000"/>
          </a:bodyPr>
          <a:lstStyle/>
          <a:p>
            <a:r>
              <a:rPr lang="en-US" dirty="0"/>
              <a:t>TROISIEME SESSION </a:t>
            </a:r>
          </a:p>
        </p:txBody>
      </p:sp>
      <p:sp>
        <p:nvSpPr>
          <p:cNvPr id="3" name="Content Placeholder 2"/>
          <p:cNvSpPr>
            <a:spLocks noGrp="1"/>
          </p:cNvSpPr>
          <p:nvPr>
            <p:ph idx="1"/>
          </p:nvPr>
        </p:nvSpPr>
        <p:spPr>
          <a:xfrm>
            <a:off x="164354" y="1255060"/>
            <a:ext cx="8830234" cy="5001052"/>
          </a:xfrm>
        </p:spPr>
        <p:txBody>
          <a:bodyPr>
            <a:normAutofit fontScale="55000" lnSpcReduction="20000"/>
          </a:bodyPr>
          <a:lstStyle/>
          <a:p>
            <a:pPr marL="514350" indent="-514350" algn="just">
              <a:lnSpc>
                <a:spcPct val="110000"/>
              </a:lnSpc>
              <a:buFont typeface="+mj-lt"/>
              <a:buAutoNum type="arabicPeriod"/>
            </a:pPr>
            <a:r>
              <a:rPr lang="fr-FR" sz="4400" b="1" dirty="0" smtClean="0"/>
              <a:t>L’utilisation des MILDA </a:t>
            </a:r>
          </a:p>
          <a:p>
            <a:r>
              <a:rPr lang="fr-FR" sz="3300" dirty="0"/>
              <a:t>Dès son obtention à l’école, suspendez votre MILDA à l’ombre pendant 72 </a:t>
            </a:r>
            <a:r>
              <a:rPr lang="fr-FR" sz="3300" dirty="0" smtClean="0"/>
              <a:t>heures ou 3 jours avant de l’utiliser; </a:t>
            </a:r>
          </a:p>
          <a:p>
            <a:pPr marL="0" indent="0">
              <a:buNone/>
            </a:pPr>
            <a:endParaRPr lang="en-US" sz="3300" dirty="0"/>
          </a:p>
          <a:p>
            <a:r>
              <a:rPr lang="fr-FR" sz="3300" dirty="0"/>
              <a:t>La MILDA n’est pas seulement destinée aux personnes qui dorment sur un lit avec matelas, elle est adaptable à tout matériel de couchage tels que la natte, etc...</a:t>
            </a:r>
            <a:br>
              <a:rPr lang="fr-FR" sz="3300" dirty="0"/>
            </a:br>
            <a:endParaRPr lang="fr-FR" sz="3300" dirty="0" smtClean="0"/>
          </a:p>
          <a:p>
            <a:r>
              <a:rPr lang="fr-FR" sz="3300" dirty="0"/>
              <a:t>La MILDA doit pendre suffisamment bas pour toucher le sol et vous permettre de l’insérer sur votre matériel de couchage. S’assurer qu’il n’y pas d’espace pouvant laisser passer les moustiques.</a:t>
            </a:r>
            <a:endParaRPr lang="en-US" sz="3300" dirty="0"/>
          </a:p>
          <a:p>
            <a:endParaRPr lang="en-US" sz="3300" dirty="0"/>
          </a:p>
          <a:p>
            <a:r>
              <a:rPr lang="fr-FR" sz="3300" dirty="0"/>
              <a:t>Toute personne possédant une MILDA doit toujours dormir sous la moustiquaire.</a:t>
            </a:r>
            <a:endParaRPr lang="en-US" sz="3300" dirty="0"/>
          </a:p>
          <a:p>
            <a:endParaRPr lang="fr-FR" sz="3300" dirty="0" smtClean="0"/>
          </a:p>
          <a:p>
            <a:pPr marL="0" indent="0">
              <a:buNone/>
            </a:pPr>
            <a:r>
              <a:rPr lang="fr-FR" sz="3300" b="1" i="1" dirty="0" smtClean="0"/>
              <a:t>Pour </a:t>
            </a:r>
            <a:r>
              <a:rPr lang="fr-FR" sz="3300" b="1" i="1" dirty="0"/>
              <a:t>les MILDA de forme rectangulaire, Avant l’utilisation, il est conseillé de :</a:t>
            </a:r>
            <a:endParaRPr lang="en-US" sz="3300" b="1" i="1" dirty="0"/>
          </a:p>
          <a:p>
            <a:endParaRPr lang="en-US" sz="3300" dirty="0"/>
          </a:p>
          <a:p>
            <a:pPr lvl="0"/>
            <a:r>
              <a:rPr lang="fr-FR" sz="3300" dirty="0"/>
              <a:t>Attacher les ficelles à travers les 4 boucles au coin de la MILDA,</a:t>
            </a:r>
            <a:endParaRPr lang="en-US" sz="3300" dirty="0"/>
          </a:p>
          <a:p>
            <a:pPr lvl="0"/>
            <a:r>
              <a:rPr lang="fr-FR" sz="3300" dirty="0"/>
              <a:t>Placer les clous ou crochets au plafond aux 4 coins de votre chambre,</a:t>
            </a:r>
            <a:endParaRPr lang="en-US" sz="3300" dirty="0"/>
          </a:p>
          <a:p>
            <a:pPr lvl="0"/>
            <a:r>
              <a:rPr lang="fr-FR" sz="3300" dirty="0"/>
              <a:t>Attacher les ficelles aux crochets ou aux clous.</a:t>
            </a:r>
            <a:endParaRPr lang="en-US" sz="3300" dirty="0"/>
          </a:p>
          <a:p>
            <a:endParaRPr lang="en-US" sz="2800" dirty="0"/>
          </a:p>
          <a:p>
            <a:pPr marL="0" indent="0">
              <a:buNone/>
            </a:pPr>
            <a:endParaRPr lang="en-US" sz="2800" dirty="0"/>
          </a:p>
        </p:txBody>
      </p:sp>
      <p:sp>
        <p:nvSpPr>
          <p:cNvPr id="4" name="Slide Number Placeholder 3"/>
          <p:cNvSpPr>
            <a:spLocks noGrp="1"/>
          </p:cNvSpPr>
          <p:nvPr>
            <p:ph type="sldNum" sz="quarter" idx="12"/>
          </p:nvPr>
        </p:nvSpPr>
        <p:spPr/>
        <p:txBody>
          <a:bodyPr/>
          <a:lstStyle/>
          <a:p>
            <a:fld id="{C4DDA4C8-0D31-0E4C-85E1-4552E994C258}" type="slidenum">
              <a:rPr lang="en-US" smtClean="0"/>
              <a:t>25</a:t>
            </a:fld>
            <a:endParaRPr lang="en-US" dirty="0"/>
          </a:p>
        </p:txBody>
      </p:sp>
    </p:spTree>
    <p:extLst>
      <p:ext uri="{BB962C8B-B14F-4D97-AF65-F5344CB8AC3E}">
        <p14:creationId xmlns:p14="http://schemas.microsoft.com/office/powerpoint/2010/main" val="2992098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460422"/>
          </a:xfrm>
        </p:spPr>
        <p:txBody>
          <a:bodyPr>
            <a:normAutofit fontScale="90000"/>
          </a:bodyPr>
          <a:lstStyle/>
          <a:p>
            <a:r>
              <a:rPr lang="en-US" dirty="0"/>
              <a:t>TROISIEME SESSION </a:t>
            </a:r>
          </a:p>
        </p:txBody>
      </p:sp>
      <p:sp>
        <p:nvSpPr>
          <p:cNvPr id="3" name="Content Placeholder 2"/>
          <p:cNvSpPr>
            <a:spLocks noGrp="1"/>
          </p:cNvSpPr>
          <p:nvPr>
            <p:ph idx="1"/>
          </p:nvPr>
        </p:nvSpPr>
        <p:spPr>
          <a:xfrm>
            <a:off x="164354" y="1255060"/>
            <a:ext cx="8830234" cy="5001052"/>
          </a:xfrm>
        </p:spPr>
        <p:txBody>
          <a:bodyPr>
            <a:normAutofit fontScale="92500" lnSpcReduction="10000"/>
          </a:bodyPr>
          <a:lstStyle/>
          <a:p>
            <a:pPr marL="742950" indent="-742950" algn="just">
              <a:lnSpc>
                <a:spcPct val="110000"/>
              </a:lnSpc>
              <a:buFont typeface="+mj-lt"/>
              <a:buAutoNum type="arabicPeriod" startAt="2"/>
            </a:pPr>
            <a:r>
              <a:rPr lang="fr-FR" b="1" dirty="0" smtClean="0"/>
              <a:t>Les avantages de l’utilisation des MILDA </a:t>
            </a:r>
          </a:p>
          <a:p>
            <a:pPr lvl="0"/>
            <a:r>
              <a:rPr lang="fr-FR" dirty="0"/>
              <a:t>Tuent ou repoussent  les </a:t>
            </a:r>
            <a:r>
              <a:rPr lang="fr-FR" dirty="0" smtClean="0"/>
              <a:t>moustiques;</a:t>
            </a:r>
            <a:endParaRPr lang="en-US" dirty="0"/>
          </a:p>
          <a:p>
            <a:pPr lvl="0"/>
            <a:r>
              <a:rPr lang="fr-FR" dirty="0"/>
              <a:t>Protègent des piqûres des moustiques et des nuisances comme les cafards, les mouches et les punaises etc.,</a:t>
            </a:r>
            <a:endParaRPr lang="en-US" dirty="0"/>
          </a:p>
          <a:p>
            <a:pPr lvl="0"/>
            <a:r>
              <a:rPr lang="fr-FR" dirty="0"/>
              <a:t>Protègent donc aussi les autres occupants qui dorment dans la même pièce;</a:t>
            </a:r>
            <a:endParaRPr lang="en-US" dirty="0"/>
          </a:p>
          <a:p>
            <a:pPr lvl="0"/>
            <a:r>
              <a:rPr lang="fr-FR" dirty="0"/>
              <a:t>Réduisent la transmission du </a:t>
            </a:r>
            <a:r>
              <a:rPr lang="fr-FR" dirty="0" smtClean="0"/>
              <a:t>paludisme;</a:t>
            </a:r>
            <a:endParaRPr lang="en-US" dirty="0"/>
          </a:p>
          <a:p>
            <a:pPr lvl="0"/>
            <a:r>
              <a:rPr lang="fr-FR" dirty="0"/>
              <a:t>Limitent l’exposition des enfants au </a:t>
            </a:r>
            <a:r>
              <a:rPr lang="fr-FR" dirty="0" smtClean="0"/>
              <a:t>paludisme;</a:t>
            </a:r>
            <a:endParaRPr lang="en-US" dirty="0"/>
          </a:p>
          <a:p>
            <a:pPr lvl="0"/>
            <a:r>
              <a:rPr lang="fr-FR" dirty="0"/>
              <a:t>Permettent de dormir d’un sommeil </a:t>
            </a:r>
            <a:r>
              <a:rPr lang="fr-FR" dirty="0" smtClean="0"/>
              <a:t>tranquille.</a:t>
            </a:r>
            <a:endParaRPr lang="en-US" dirty="0"/>
          </a:p>
          <a:p>
            <a:pPr marL="0" indent="0" algn="just">
              <a:lnSpc>
                <a:spcPct val="110000"/>
              </a:lnSpc>
              <a:buNone/>
            </a:pPr>
            <a:endParaRPr lang="fr-FR"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26</a:t>
            </a:fld>
            <a:endParaRPr lang="en-US" dirty="0"/>
          </a:p>
        </p:txBody>
      </p:sp>
    </p:spTree>
    <p:extLst>
      <p:ext uri="{BB962C8B-B14F-4D97-AF65-F5344CB8AC3E}">
        <p14:creationId xmlns:p14="http://schemas.microsoft.com/office/powerpoint/2010/main" val="1120269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71" y="1628588"/>
            <a:ext cx="8875058" cy="2734236"/>
          </a:xfrm>
        </p:spPr>
        <p:txBody>
          <a:bodyPr>
            <a:normAutofit/>
          </a:bodyPr>
          <a:lstStyle/>
          <a:p>
            <a:r>
              <a:rPr lang="en-US" sz="3600" dirty="0"/>
              <a:t>	</a:t>
            </a:r>
            <a:r>
              <a:rPr lang="en-US" sz="3600" dirty="0" smtClean="0"/>
              <a:t>QUATRIEME  SESSION </a:t>
            </a:r>
            <a:r>
              <a:rPr lang="en-US" sz="3600" dirty="0"/>
              <a:t/>
            </a:r>
            <a:br>
              <a:rPr lang="en-US" sz="3600" dirty="0"/>
            </a:br>
            <a:r>
              <a:rPr lang="en-US" sz="3600" dirty="0" smtClean="0"/>
              <a:t>LAVAGE ET L’ENTRETIEN DES MILDA ET </a:t>
            </a:r>
            <a:br>
              <a:rPr lang="en-US" sz="3600" dirty="0" smtClean="0"/>
            </a:br>
            <a:r>
              <a:rPr lang="en-US" sz="3600" dirty="0" smtClean="0"/>
              <a:t>POPULATIONS CIBLES PRIORITAIRES  </a:t>
            </a:r>
            <a:endParaRPr lang="en-US" sz="3600" dirty="0"/>
          </a:p>
        </p:txBody>
      </p:sp>
      <p:sp>
        <p:nvSpPr>
          <p:cNvPr id="4" name="Slide Number Placeholder 3"/>
          <p:cNvSpPr>
            <a:spLocks noGrp="1"/>
          </p:cNvSpPr>
          <p:nvPr>
            <p:ph type="sldNum" sz="quarter" idx="12"/>
          </p:nvPr>
        </p:nvSpPr>
        <p:spPr/>
        <p:txBody>
          <a:bodyPr/>
          <a:lstStyle/>
          <a:p>
            <a:fld id="{C4DDA4C8-0D31-0E4C-85E1-4552E994C258}" type="slidenum">
              <a:rPr lang="en-US" smtClean="0"/>
              <a:t>27</a:t>
            </a:fld>
            <a:endParaRPr lang="en-US" dirty="0"/>
          </a:p>
        </p:txBody>
      </p:sp>
    </p:spTree>
    <p:extLst>
      <p:ext uri="{BB962C8B-B14F-4D97-AF65-F5344CB8AC3E}">
        <p14:creationId xmlns:p14="http://schemas.microsoft.com/office/powerpoint/2010/main" val="135612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779695"/>
            <a:ext cx="7533113" cy="505246"/>
          </a:xfrm>
        </p:spPr>
        <p:txBody>
          <a:bodyPr>
            <a:normAutofit fontScale="90000"/>
          </a:bodyPr>
          <a:lstStyle/>
          <a:p>
            <a:r>
              <a:rPr lang="en-US" dirty="0" smtClean="0"/>
              <a:t/>
            </a:r>
            <a:br>
              <a:rPr lang="en-US" dirty="0" smtClean="0"/>
            </a:br>
            <a:r>
              <a:rPr lang="en-US" dirty="0" smtClean="0"/>
              <a:t>QUATRIEME  </a:t>
            </a:r>
            <a:r>
              <a:rPr lang="en-US" dirty="0"/>
              <a:t>SESSION </a:t>
            </a:r>
            <a:br>
              <a:rPr lang="en-US" dirty="0"/>
            </a:br>
            <a:endParaRPr lang="en-US" dirty="0"/>
          </a:p>
        </p:txBody>
      </p:sp>
      <p:sp>
        <p:nvSpPr>
          <p:cNvPr id="3" name="Content Placeholder 2"/>
          <p:cNvSpPr>
            <a:spLocks noGrp="1"/>
          </p:cNvSpPr>
          <p:nvPr>
            <p:ph idx="1"/>
          </p:nvPr>
        </p:nvSpPr>
        <p:spPr>
          <a:xfrm>
            <a:off x="194235" y="1449294"/>
            <a:ext cx="8830235" cy="4394977"/>
          </a:xfrm>
        </p:spPr>
        <p:txBody>
          <a:bodyPr>
            <a:normAutofit fontScale="70000" lnSpcReduction="20000"/>
          </a:bodyPr>
          <a:lstStyle/>
          <a:p>
            <a:pPr algn="just">
              <a:lnSpc>
                <a:spcPct val="110000"/>
              </a:lnSpc>
            </a:pPr>
            <a:r>
              <a:rPr lang="fr-FR" b="1" i="1" dirty="0">
                <a:solidFill>
                  <a:srgbClr val="000000"/>
                </a:solidFill>
              </a:rPr>
              <a:t>À la fin de la session, les participants doivent connaitre</a:t>
            </a:r>
            <a:r>
              <a:rPr lang="fr-FR" dirty="0">
                <a:solidFill>
                  <a:srgbClr val="000000"/>
                </a:solidFill>
              </a:rPr>
              <a:t>:</a:t>
            </a:r>
          </a:p>
          <a:p>
            <a:pPr marL="514350" indent="-514350" algn="just">
              <a:lnSpc>
                <a:spcPct val="110000"/>
              </a:lnSpc>
              <a:buFont typeface="+mj-lt"/>
              <a:buAutoNum type="arabicPeriod"/>
            </a:pPr>
            <a:r>
              <a:rPr lang="fr-FR" dirty="0" smtClean="0">
                <a:solidFill>
                  <a:srgbClr val="000000"/>
                </a:solidFill>
              </a:rPr>
              <a:t>Les techniques de lavage des MILDA et la façon d’entretenir une MILDA</a:t>
            </a:r>
          </a:p>
          <a:p>
            <a:pPr marL="514350" indent="-514350" algn="just">
              <a:lnSpc>
                <a:spcPct val="110000"/>
              </a:lnSpc>
              <a:buFont typeface="+mj-lt"/>
              <a:buAutoNum type="arabicPeriod"/>
            </a:pPr>
            <a:r>
              <a:rPr lang="fr-FR" dirty="0" smtClean="0">
                <a:solidFill>
                  <a:srgbClr val="000000"/>
                </a:solidFill>
              </a:rPr>
              <a:t>Les populations cibles prioritaire à protéger par la MILDA  </a:t>
            </a:r>
          </a:p>
          <a:p>
            <a:pPr marL="0" indent="0" algn="just">
              <a:lnSpc>
                <a:spcPct val="110000"/>
              </a:lnSpc>
              <a:buNone/>
            </a:pPr>
            <a:endParaRPr lang="fr-FR" b="1" u="sng" dirty="0">
              <a:solidFill>
                <a:srgbClr val="000000"/>
              </a:solidFill>
            </a:endParaRPr>
          </a:p>
          <a:p>
            <a:pPr marL="0" indent="0" algn="just">
              <a:lnSpc>
                <a:spcPct val="110000"/>
              </a:lnSpc>
              <a:buNone/>
            </a:pPr>
            <a:r>
              <a:rPr lang="fr-FR" b="1" u="sng" dirty="0" smtClean="0">
                <a:solidFill>
                  <a:srgbClr val="000000"/>
                </a:solidFill>
              </a:rPr>
              <a:t>Méthodologie</a:t>
            </a:r>
            <a:r>
              <a:rPr lang="fr-FR" u="sng" dirty="0" smtClean="0">
                <a:solidFill>
                  <a:srgbClr val="000000"/>
                </a:solidFill>
              </a:rPr>
              <a:t> </a:t>
            </a:r>
            <a:endParaRPr lang="fr-FR" u="sng" dirty="0">
              <a:solidFill>
                <a:srgbClr val="000000"/>
              </a:solidFill>
            </a:endParaRPr>
          </a:p>
          <a:p>
            <a:pPr algn="just">
              <a:lnSpc>
                <a:spcPct val="110000"/>
              </a:lnSpc>
              <a:buFont typeface="Wingdings" charset="2"/>
              <a:buChar char="§"/>
            </a:pPr>
            <a:r>
              <a:rPr lang="fr-FR" dirty="0">
                <a:solidFill>
                  <a:srgbClr val="000000"/>
                </a:solidFill>
              </a:rPr>
              <a:t>Brainstorming</a:t>
            </a:r>
          </a:p>
          <a:p>
            <a:pPr algn="just">
              <a:lnSpc>
                <a:spcPct val="110000"/>
              </a:lnSpc>
              <a:buFont typeface="Wingdings" charset="2"/>
              <a:buChar char="§"/>
            </a:pPr>
            <a:r>
              <a:rPr lang="fr-FR" dirty="0">
                <a:solidFill>
                  <a:srgbClr val="000000"/>
                </a:solidFill>
              </a:rPr>
              <a:t>Exposé</a:t>
            </a:r>
          </a:p>
          <a:p>
            <a:pPr algn="just">
              <a:lnSpc>
                <a:spcPct val="110000"/>
              </a:lnSpc>
              <a:buFont typeface="Wingdings" charset="2"/>
              <a:buChar char="§"/>
            </a:pPr>
            <a:r>
              <a:rPr lang="fr-FR" dirty="0" smtClean="0">
                <a:solidFill>
                  <a:srgbClr val="000000"/>
                </a:solidFill>
              </a:rPr>
              <a:t>Questions/Réponses</a:t>
            </a:r>
          </a:p>
          <a:p>
            <a:pPr algn="just">
              <a:lnSpc>
                <a:spcPct val="110000"/>
              </a:lnSpc>
              <a:buFont typeface="Wingdings" charset="2"/>
              <a:buChar char="§"/>
            </a:pPr>
            <a:r>
              <a:rPr lang="fr-FR" dirty="0" smtClean="0">
                <a:solidFill>
                  <a:srgbClr val="000000"/>
                </a:solidFill>
              </a:rPr>
              <a:t>Démonstration</a:t>
            </a:r>
            <a:endParaRPr lang="fr-FR" dirty="0">
              <a:solidFill>
                <a:srgbClr val="000000"/>
              </a:solidFill>
            </a:endParaRPr>
          </a:p>
          <a:p>
            <a:pPr marL="0" indent="0" algn="just">
              <a:lnSpc>
                <a:spcPct val="110000"/>
              </a:lnSpc>
              <a:buNone/>
            </a:pPr>
            <a:r>
              <a:rPr lang="fr-FR" b="1" u="sng" dirty="0">
                <a:solidFill>
                  <a:srgbClr val="000000"/>
                </a:solidFill>
              </a:rPr>
              <a:t>Durée de la session</a:t>
            </a:r>
            <a:r>
              <a:rPr lang="fr-FR" dirty="0">
                <a:solidFill>
                  <a:srgbClr val="000000"/>
                </a:solidFill>
              </a:rPr>
              <a:t>: </a:t>
            </a:r>
            <a:r>
              <a:rPr lang="fr-FR" dirty="0" smtClean="0">
                <a:solidFill>
                  <a:srgbClr val="000000"/>
                </a:solidFill>
              </a:rPr>
              <a:t>60 mn</a:t>
            </a:r>
            <a:endParaRPr lang="fr-FR" dirty="0">
              <a:solidFill>
                <a:srgbClr val="000000"/>
              </a:solidFill>
            </a:endParaRPr>
          </a:p>
          <a:p>
            <a:endParaRPr lang="en-US" dirty="0"/>
          </a:p>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28</a:t>
            </a:fld>
            <a:endParaRPr lang="en-US" dirty="0"/>
          </a:p>
        </p:txBody>
      </p:sp>
    </p:spTree>
    <p:extLst>
      <p:ext uri="{BB962C8B-B14F-4D97-AF65-F5344CB8AC3E}">
        <p14:creationId xmlns:p14="http://schemas.microsoft.com/office/powerpoint/2010/main" val="1584706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779695"/>
            <a:ext cx="7533113" cy="505246"/>
          </a:xfrm>
        </p:spPr>
        <p:txBody>
          <a:bodyPr>
            <a:normAutofit fontScale="90000"/>
          </a:bodyPr>
          <a:lstStyle/>
          <a:p>
            <a:r>
              <a:rPr lang="en-US" dirty="0" smtClean="0"/>
              <a:t/>
            </a:r>
            <a:br>
              <a:rPr lang="en-US" dirty="0" smtClean="0"/>
            </a:br>
            <a:r>
              <a:rPr lang="en-US" dirty="0" smtClean="0"/>
              <a:t>QUATRIEME  </a:t>
            </a:r>
            <a:r>
              <a:rPr lang="en-US" dirty="0"/>
              <a:t>SESSION </a:t>
            </a:r>
            <a:br>
              <a:rPr lang="en-US" dirty="0"/>
            </a:br>
            <a:endParaRPr lang="en-US" dirty="0"/>
          </a:p>
        </p:txBody>
      </p:sp>
      <p:sp>
        <p:nvSpPr>
          <p:cNvPr id="3" name="Content Placeholder 2"/>
          <p:cNvSpPr>
            <a:spLocks noGrp="1"/>
          </p:cNvSpPr>
          <p:nvPr>
            <p:ph idx="1"/>
          </p:nvPr>
        </p:nvSpPr>
        <p:spPr>
          <a:xfrm>
            <a:off x="194235" y="1449294"/>
            <a:ext cx="8830235" cy="4661647"/>
          </a:xfrm>
        </p:spPr>
        <p:txBody>
          <a:bodyPr>
            <a:normAutofit fontScale="55000" lnSpcReduction="20000"/>
          </a:bodyPr>
          <a:lstStyle/>
          <a:p>
            <a:pPr marL="514350" indent="-514350" algn="just">
              <a:lnSpc>
                <a:spcPct val="110000"/>
              </a:lnSpc>
              <a:buFont typeface="+mj-lt"/>
              <a:buAutoNum type="arabicPeriod"/>
            </a:pPr>
            <a:r>
              <a:rPr lang="fr-FR" sz="3800" b="1" dirty="0" smtClean="0"/>
              <a:t>Les techniques de lavage des MILDA et la façon d’entretenir une MILDA  </a:t>
            </a:r>
          </a:p>
          <a:p>
            <a:pPr marL="0" indent="0" algn="just">
              <a:lnSpc>
                <a:spcPct val="110000"/>
              </a:lnSpc>
              <a:buNone/>
            </a:pPr>
            <a:r>
              <a:rPr lang="fr-FR" sz="3800" b="1" dirty="0" smtClean="0"/>
              <a:t> </a:t>
            </a:r>
          </a:p>
          <a:p>
            <a:pPr marL="0" indent="0">
              <a:buNone/>
            </a:pPr>
            <a:r>
              <a:rPr lang="fr-FR" sz="3800" b="1" u="sng" dirty="0" smtClean="0"/>
              <a:t>Comment laver une MILDA</a:t>
            </a:r>
            <a:endParaRPr lang="en-US" sz="3800" dirty="0"/>
          </a:p>
          <a:p>
            <a:pPr lvl="0"/>
            <a:r>
              <a:rPr lang="fr-FR" sz="3600" dirty="0"/>
              <a:t>Lavez votre MILDA uniquement lorsqu’elle est sale. Essayez de ne pas la laver plus d’une fois tous les 3 mois. En effet, des lavages trop fréquents peuvent être néfastes pour l’insecticide et la moustiquaire ;</a:t>
            </a:r>
            <a:endParaRPr lang="en-US" sz="3600" dirty="0"/>
          </a:p>
          <a:p>
            <a:pPr marL="0" indent="0">
              <a:buNone/>
            </a:pPr>
            <a:endParaRPr lang="en-US" sz="3600" dirty="0"/>
          </a:p>
          <a:p>
            <a:pPr lvl="0"/>
            <a:r>
              <a:rPr lang="fr-FR" sz="3600" dirty="0"/>
              <a:t>Utilisez du savon doux, tel que du savon ‘’</a:t>
            </a:r>
            <a:r>
              <a:rPr lang="fr-FR" sz="3600" b="1" dirty="0"/>
              <a:t>Djama</a:t>
            </a:r>
            <a:r>
              <a:rPr lang="fr-FR" sz="3600" dirty="0"/>
              <a:t>’’. Des savons forts comme de l’eau de javel ou du détergent, abimeront le moustique ;</a:t>
            </a:r>
            <a:endParaRPr lang="en-US" sz="3600" dirty="0"/>
          </a:p>
          <a:p>
            <a:pPr marL="0" indent="0">
              <a:buNone/>
            </a:pPr>
            <a:endParaRPr lang="en-US" sz="3600" dirty="0"/>
          </a:p>
          <a:p>
            <a:pPr lvl="0"/>
            <a:r>
              <a:rPr lang="fr-FR" sz="3600" dirty="0"/>
              <a:t>Lorsque vous lavez votre moustiquaire, ne la frottez pas. Nettoyez-la en douceur</a:t>
            </a:r>
            <a:r>
              <a:rPr lang="fr-FR" sz="3600" dirty="0" smtClean="0"/>
              <a:t>.</a:t>
            </a:r>
          </a:p>
          <a:p>
            <a:pPr marL="0" lvl="0" indent="0">
              <a:buNone/>
            </a:pPr>
            <a:endParaRPr lang="en-US" sz="3600" dirty="0"/>
          </a:p>
          <a:p>
            <a:r>
              <a:rPr lang="fr-FR" sz="3600" dirty="0"/>
              <a:t>Suspendez-là à l’ombre à une corde à linge. Ne suspendez pas votre moustiquaire sur un mur ou une clôture. Cela la déchirerait et les moustiques pourraient alors passer à l’intérieur. </a:t>
            </a:r>
            <a:endParaRPr lang="en-US" sz="3600" dirty="0"/>
          </a:p>
          <a:p>
            <a:endParaRPr lang="en-US" sz="2700" dirty="0"/>
          </a:p>
        </p:txBody>
      </p:sp>
      <p:sp>
        <p:nvSpPr>
          <p:cNvPr id="4" name="Slide Number Placeholder 3"/>
          <p:cNvSpPr>
            <a:spLocks noGrp="1"/>
          </p:cNvSpPr>
          <p:nvPr>
            <p:ph type="sldNum" sz="quarter" idx="12"/>
          </p:nvPr>
        </p:nvSpPr>
        <p:spPr/>
        <p:txBody>
          <a:bodyPr/>
          <a:lstStyle/>
          <a:p>
            <a:fld id="{C4DDA4C8-0D31-0E4C-85E1-4552E994C258}" type="slidenum">
              <a:rPr lang="en-US" smtClean="0"/>
              <a:t>29</a:t>
            </a:fld>
            <a:endParaRPr lang="en-US" dirty="0"/>
          </a:p>
        </p:txBody>
      </p:sp>
    </p:spTree>
    <p:extLst>
      <p:ext uri="{BB962C8B-B14F-4D97-AF65-F5344CB8AC3E}">
        <p14:creationId xmlns:p14="http://schemas.microsoft.com/office/powerpoint/2010/main" val="2575335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535127"/>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239059" y="1359647"/>
            <a:ext cx="8785412" cy="4691529"/>
          </a:xfrm>
        </p:spPr>
        <p:txBody>
          <a:bodyPr>
            <a:noAutofit/>
          </a:bodyPr>
          <a:lstStyle/>
          <a:p>
            <a:pPr algn="just">
              <a:lnSpc>
                <a:spcPct val="110000"/>
              </a:lnSpc>
            </a:pPr>
            <a:r>
              <a:rPr lang="fr-FR" sz="2600" b="1" i="1" dirty="0" smtClean="0"/>
              <a:t>À la fin de la session, les participants doivent connaitre</a:t>
            </a:r>
            <a:r>
              <a:rPr lang="fr-FR" sz="2600" dirty="0" smtClean="0"/>
              <a:t>:</a:t>
            </a:r>
          </a:p>
          <a:p>
            <a:pPr marL="514350" indent="-514350" algn="just">
              <a:lnSpc>
                <a:spcPct val="110000"/>
              </a:lnSpc>
              <a:buFont typeface="+mj-lt"/>
              <a:buAutoNum type="arabicPeriod"/>
            </a:pPr>
            <a:r>
              <a:rPr lang="fr-FR" sz="2600" dirty="0" smtClean="0"/>
              <a:t>Le contexte de la distribution des MILDA en milieu scolaire</a:t>
            </a:r>
          </a:p>
          <a:p>
            <a:pPr marL="514350" indent="-514350" algn="just">
              <a:lnSpc>
                <a:spcPct val="110000"/>
              </a:lnSpc>
              <a:buFont typeface="+mj-lt"/>
              <a:buAutoNum type="arabicPeriod"/>
            </a:pPr>
            <a:r>
              <a:rPr lang="fr-FR" sz="2600" dirty="0" smtClean="0"/>
              <a:t>L’objectif général et les objectifs spécifiques de la formation</a:t>
            </a:r>
          </a:p>
          <a:p>
            <a:pPr marL="514350" indent="-514350" algn="just">
              <a:lnSpc>
                <a:spcPct val="110000"/>
              </a:lnSpc>
              <a:buFont typeface="+mj-lt"/>
              <a:buAutoNum type="arabicPeriod"/>
            </a:pPr>
            <a:r>
              <a:rPr lang="fr-FR" sz="2600" dirty="0" smtClean="0"/>
              <a:t>Le contenu de la lettre aux enseignants </a:t>
            </a:r>
          </a:p>
          <a:p>
            <a:pPr marL="0" indent="0" algn="just">
              <a:lnSpc>
                <a:spcPct val="110000"/>
              </a:lnSpc>
              <a:buNone/>
            </a:pPr>
            <a:r>
              <a:rPr lang="fr-FR" sz="2600" b="1" u="sng" dirty="0"/>
              <a:t>Méthodologie</a:t>
            </a:r>
            <a:r>
              <a:rPr lang="fr-FR" sz="2600" u="sng" dirty="0"/>
              <a:t> </a:t>
            </a:r>
          </a:p>
          <a:p>
            <a:pPr algn="just">
              <a:lnSpc>
                <a:spcPct val="110000"/>
              </a:lnSpc>
              <a:buFont typeface="Wingdings" charset="2"/>
              <a:buChar char="§"/>
            </a:pPr>
            <a:r>
              <a:rPr lang="fr-FR" sz="2600" dirty="0"/>
              <a:t>Exposé</a:t>
            </a:r>
          </a:p>
          <a:p>
            <a:pPr algn="just">
              <a:lnSpc>
                <a:spcPct val="110000"/>
              </a:lnSpc>
              <a:buFont typeface="Wingdings" charset="2"/>
              <a:buChar char="§"/>
            </a:pPr>
            <a:r>
              <a:rPr lang="fr-FR" sz="2600" dirty="0"/>
              <a:t>Questions/Réponses </a:t>
            </a:r>
            <a:endParaRPr lang="fr-FR" sz="2600" u="sng" dirty="0" smtClean="0"/>
          </a:p>
          <a:p>
            <a:pPr marL="0" indent="0" algn="just">
              <a:lnSpc>
                <a:spcPct val="110000"/>
              </a:lnSpc>
              <a:buNone/>
            </a:pPr>
            <a:r>
              <a:rPr lang="fr-FR" sz="2600" b="1" u="sng" dirty="0" smtClean="0"/>
              <a:t>Durée de la session</a:t>
            </a:r>
            <a:r>
              <a:rPr lang="fr-FR" sz="2600" dirty="0" smtClean="0"/>
              <a:t>: 30mn </a:t>
            </a:r>
          </a:p>
        </p:txBody>
      </p:sp>
      <p:sp>
        <p:nvSpPr>
          <p:cNvPr id="4" name="Slide Number Placeholder 3"/>
          <p:cNvSpPr>
            <a:spLocks noGrp="1"/>
          </p:cNvSpPr>
          <p:nvPr>
            <p:ph type="sldNum" sz="quarter" idx="12"/>
          </p:nvPr>
        </p:nvSpPr>
        <p:spPr/>
        <p:txBody>
          <a:bodyPr/>
          <a:lstStyle/>
          <a:p>
            <a:fld id="{C4DDA4C8-0D31-0E4C-85E1-4552E994C258}" type="slidenum">
              <a:rPr lang="en-US" smtClean="0"/>
              <a:t>3</a:t>
            </a:fld>
            <a:endParaRPr lang="en-US" dirty="0"/>
          </a:p>
        </p:txBody>
      </p:sp>
    </p:spTree>
    <p:extLst>
      <p:ext uri="{BB962C8B-B14F-4D97-AF65-F5344CB8AC3E}">
        <p14:creationId xmlns:p14="http://schemas.microsoft.com/office/powerpoint/2010/main" val="1716417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189" y="675107"/>
            <a:ext cx="7533113" cy="505246"/>
          </a:xfrm>
        </p:spPr>
        <p:txBody>
          <a:bodyPr>
            <a:normAutofit fontScale="90000"/>
          </a:bodyPr>
          <a:lstStyle/>
          <a:p>
            <a:r>
              <a:rPr lang="en-US" dirty="0" smtClean="0"/>
              <a:t/>
            </a:r>
            <a:br>
              <a:rPr lang="en-US" dirty="0" smtClean="0"/>
            </a:br>
            <a:r>
              <a:rPr lang="en-US" dirty="0" smtClean="0"/>
              <a:t>QUATRIEME  </a:t>
            </a:r>
            <a:r>
              <a:rPr lang="en-US" dirty="0"/>
              <a:t>SESSION </a:t>
            </a:r>
            <a:br>
              <a:rPr lang="en-US" dirty="0"/>
            </a:br>
            <a:endParaRPr lang="en-US" dirty="0"/>
          </a:p>
        </p:txBody>
      </p:sp>
      <p:sp>
        <p:nvSpPr>
          <p:cNvPr id="3" name="Content Placeholder 2"/>
          <p:cNvSpPr>
            <a:spLocks noGrp="1"/>
          </p:cNvSpPr>
          <p:nvPr>
            <p:ph idx="1"/>
          </p:nvPr>
        </p:nvSpPr>
        <p:spPr>
          <a:xfrm>
            <a:off x="194235" y="1449294"/>
            <a:ext cx="8830235" cy="4661647"/>
          </a:xfrm>
        </p:spPr>
        <p:txBody>
          <a:bodyPr>
            <a:normAutofit fontScale="25000" lnSpcReduction="20000"/>
          </a:bodyPr>
          <a:lstStyle/>
          <a:p>
            <a:pPr marL="514350" indent="-514350" algn="just">
              <a:lnSpc>
                <a:spcPct val="110000"/>
              </a:lnSpc>
              <a:buFont typeface="+mj-lt"/>
              <a:buAutoNum type="arabicPeriod"/>
            </a:pPr>
            <a:r>
              <a:rPr lang="fr-FR" sz="8000" b="1" dirty="0" smtClean="0"/>
              <a:t>Les techniques de lavage des MILDA et la façon d’entretenir une MILDA  </a:t>
            </a:r>
          </a:p>
          <a:p>
            <a:pPr marL="0" indent="0" algn="just">
              <a:lnSpc>
                <a:spcPct val="110000"/>
              </a:lnSpc>
              <a:buNone/>
            </a:pPr>
            <a:r>
              <a:rPr lang="fr-FR" sz="8000" b="1" dirty="0" smtClean="0"/>
              <a:t> </a:t>
            </a:r>
          </a:p>
          <a:p>
            <a:pPr marL="0" indent="0">
              <a:buNone/>
            </a:pPr>
            <a:r>
              <a:rPr lang="fr-FR" sz="8000" b="1" u="sng" dirty="0" smtClean="0"/>
              <a:t>Comment entretenir une MILDA</a:t>
            </a:r>
          </a:p>
          <a:p>
            <a:pPr marL="0" indent="0">
              <a:buNone/>
            </a:pPr>
            <a:endParaRPr lang="fr-FR" sz="8000" b="1" u="sng" dirty="0" smtClean="0"/>
          </a:p>
          <a:p>
            <a:pPr lvl="0"/>
            <a:r>
              <a:rPr lang="fr-FR" sz="8000" dirty="0"/>
              <a:t>Si la moustiquaire est trouée ou déchirée, assurez-vous de la coudre ou la faire par un tailleur faire coudre rapidement avant que le trou ne s’agrandisse. Un gros trou est plus difficile à réparer. Or , les moustiques peuvent passer par n’importe quel trou, même petit.</a:t>
            </a:r>
            <a:endParaRPr lang="en-US" sz="8000" dirty="0"/>
          </a:p>
          <a:p>
            <a:pPr marL="0" indent="0">
              <a:buNone/>
            </a:pPr>
            <a:r>
              <a:rPr lang="fr-FR" sz="8000" dirty="0"/>
              <a:t> </a:t>
            </a:r>
            <a:endParaRPr lang="en-US" sz="8000" dirty="0"/>
          </a:p>
          <a:p>
            <a:pPr lvl="0"/>
            <a:r>
              <a:rPr lang="fr-FR" sz="8000" dirty="0"/>
              <a:t>Tenez votre moustiquaire à distance du feu, des animaux et des objets tranchants. Ne laissez personne jouer avec.</a:t>
            </a:r>
            <a:endParaRPr lang="en-US" sz="8000" dirty="0"/>
          </a:p>
          <a:p>
            <a:pPr marL="0" indent="0">
              <a:buNone/>
            </a:pPr>
            <a:r>
              <a:rPr lang="fr-FR" sz="8000" dirty="0"/>
              <a:t> </a:t>
            </a:r>
            <a:endParaRPr lang="en-US" sz="8000" dirty="0"/>
          </a:p>
          <a:p>
            <a:pPr lvl="0"/>
            <a:r>
              <a:rPr lang="fr-FR" sz="8000" dirty="0"/>
              <a:t>Plier ou enrouler la moustiquaire lorsqu’elle n’est pas utilisée</a:t>
            </a:r>
            <a:endParaRPr lang="en-US" sz="8000" dirty="0"/>
          </a:p>
          <a:p>
            <a:endParaRPr lang="en-US" sz="8000" dirty="0"/>
          </a:p>
          <a:p>
            <a:pPr lvl="0"/>
            <a:r>
              <a:rPr lang="fr-FR" sz="8000" dirty="0"/>
              <a:t>Remplacez la moustiquaire s’il n’est pas possible de réparer les trous. </a:t>
            </a:r>
            <a:endParaRPr lang="en-US" sz="8000" dirty="0"/>
          </a:p>
          <a:p>
            <a:pPr marL="0" indent="0">
              <a:buNone/>
            </a:pPr>
            <a:endParaRPr lang="en-US" sz="8000" dirty="0"/>
          </a:p>
          <a:p>
            <a:pPr marL="0" indent="0">
              <a:buNone/>
            </a:pPr>
            <a:endParaRPr lang="en-US" sz="8000" dirty="0"/>
          </a:p>
          <a:p>
            <a:endParaRPr lang="en-US" sz="5600" dirty="0"/>
          </a:p>
        </p:txBody>
      </p:sp>
      <p:sp>
        <p:nvSpPr>
          <p:cNvPr id="4" name="Slide Number Placeholder 3"/>
          <p:cNvSpPr>
            <a:spLocks noGrp="1"/>
          </p:cNvSpPr>
          <p:nvPr>
            <p:ph type="sldNum" sz="quarter" idx="12"/>
          </p:nvPr>
        </p:nvSpPr>
        <p:spPr/>
        <p:txBody>
          <a:bodyPr/>
          <a:lstStyle/>
          <a:p>
            <a:fld id="{C4DDA4C8-0D31-0E4C-85E1-4552E994C258}" type="slidenum">
              <a:rPr lang="en-US" smtClean="0"/>
              <a:t>30</a:t>
            </a:fld>
            <a:endParaRPr lang="en-US" dirty="0"/>
          </a:p>
        </p:txBody>
      </p:sp>
    </p:spTree>
    <p:extLst>
      <p:ext uri="{BB962C8B-B14F-4D97-AF65-F5344CB8AC3E}">
        <p14:creationId xmlns:p14="http://schemas.microsoft.com/office/powerpoint/2010/main" val="516292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189" y="675107"/>
            <a:ext cx="7533113" cy="505246"/>
          </a:xfrm>
        </p:spPr>
        <p:txBody>
          <a:bodyPr>
            <a:normAutofit fontScale="90000"/>
          </a:bodyPr>
          <a:lstStyle/>
          <a:p>
            <a:r>
              <a:rPr lang="en-US" dirty="0" smtClean="0"/>
              <a:t/>
            </a:r>
            <a:br>
              <a:rPr lang="en-US" dirty="0" smtClean="0"/>
            </a:br>
            <a:r>
              <a:rPr lang="en-US" dirty="0" smtClean="0"/>
              <a:t>QUATIEME  </a:t>
            </a:r>
            <a:r>
              <a:rPr lang="en-US" dirty="0"/>
              <a:t>SESSION </a:t>
            </a:r>
            <a:br>
              <a:rPr lang="en-US" dirty="0"/>
            </a:br>
            <a:endParaRPr lang="en-US" dirty="0"/>
          </a:p>
        </p:txBody>
      </p:sp>
      <p:sp>
        <p:nvSpPr>
          <p:cNvPr id="3" name="Content Placeholder 2"/>
          <p:cNvSpPr>
            <a:spLocks noGrp="1"/>
          </p:cNvSpPr>
          <p:nvPr>
            <p:ph idx="1"/>
          </p:nvPr>
        </p:nvSpPr>
        <p:spPr>
          <a:xfrm>
            <a:off x="134471" y="1449294"/>
            <a:ext cx="8889999" cy="4661647"/>
          </a:xfrm>
        </p:spPr>
        <p:txBody>
          <a:bodyPr>
            <a:normAutofit/>
          </a:bodyPr>
          <a:lstStyle/>
          <a:p>
            <a:pPr marL="514350" indent="-514350">
              <a:lnSpc>
                <a:spcPct val="110000"/>
              </a:lnSpc>
              <a:buFont typeface="+mj-lt"/>
              <a:buAutoNum type="arabicPeriod" startAt="2"/>
            </a:pPr>
            <a:r>
              <a:rPr lang="fr-FR" sz="2800" b="1" dirty="0"/>
              <a:t>Les populations cibles prioritaire à protéger par la MILDA  </a:t>
            </a:r>
          </a:p>
          <a:p>
            <a:pPr marL="0" indent="0" algn="just">
              <a:lnSpc>
                <a:spcPct val="110000"/>
              </a:lnSpc>
              <a:buNone/>
            </a:pPr>
            <a:r>
              <a:rPr lang="fr-FR" sz="2800" dirty="0" smtClean="0"/>
              <a:t>Les </a:t>
            </a:r>
            <a:r>
              <a:rPr lang="fr-FR" sz="2800" dirty="0"/>
              <a:t>cibles prioritaires à protéger par la moustiquaire imprégnée </a:t>
            </a:r>
            <a:r>
              <a:rPr lang="fr-FR" sz="2800" dirty="0" smtClean="0"/>
              <a:t>sont:</a:t>
            </a:r>
          </a:p>
          <a:p>
            <a:pPr algn="just">
              <a:lnSpc>
                <a:spcPct val="110000"/>
              </a:lnSpc>
            </a:pPr>
            <a:r>
              <a:rPr lang="fr-FR" sz="2800" dirty="0" smtClean="0"/>
              <a:t>Les </a:t>
            </a:r>
            <a:r>
              <a:rPr lang="fr-FR" sz="2800" dirty="0"/>
              <a:t>enfants </a:t>
            </a:r>
            <a:r>
              <a:rPr lang="fr-FR" sz="2800" dirty="0" smtClean="0"/>
              <a:t>de </a:t>
            </a:r>
            <a:r>
              <a:rPr lang="fr-FR" sz="2800" dirty="0"/>
              <a:t>moins de 5 </a:t>
            </a:r>
            <a:r>
              <a:rPr lang="fr-FR" sz="2800" dirty="0" smtClean="0"/>
              <a:t>ans;</a:t>
            </a:r>
          </a:p>
          <a:p>
            <a:pPr algn="just">
              <a:lnSpc>
                <a:spcPct val="110000"/>
              </a:lnSpc>
            </a:pPr>
            <a:r>
              <a:rPr lang="fr-FR" sz="2800" dirty="0"/>
              <a:t>L</a:t>
            </a:r>
            <a:r>
              <a:rPr lang="fr-FR" sz="2800" dirty="0" smtClean="0"/>
              <a:t>es </a:t>
            </a:r>
            <a:r>
              <a:rPr lang="fr-FR" sz="2800" dirty="0"/>
              <a:t>femmes </a:t>
            </a:r>
            <a:r>
              <a:rPr lang="fr-FR" sz="2800" dirty="0" smtClean="0"/>
              <a:t>enceintes; </a:t>
            </a:r>
            <a:endParaRPr lang="fr-FR" sz="2800" dirty="0"/>
          </a:p>
          <a:p>
            <a:pPr algn="just">
              <a:lnSpc>
                <a:spcPct val="110000"/>
              </a:lnSpc>
            </a:pPr>
            <a:r>
              <a:rPr lang="fr-FR" sz="2800" dirty="0"/>
              <a:t>L</a:t>
            </a:r>
            <a:r>
              <a:rPr lang="fr-FR" sz="2800" dirty="0" smtClean="0"/>
              <a:t>es </a:t>
            </a:r>
            <a:r>
              <a:rPr lang="fr-FR" sz="2800" dirty="0"/>
              <a:t>vieilles personnes à cause de leur vulnérabilité.  </a:t>
            </a:r>
            <a:r>
              <a:rPr lang="en-US" sz="2800" dirty="0"/>
              <a:t> </a:t>
            </a:r>
            <a:r>
              <a:rPr lang="fr-FR" sz="2800" dirty="0"/>
              <a:t> </a:t>
            </a:r>
            <a:endParaRPr lang="fr-FR" sz="2800" b="1" dirty="0" smtClean="0"/>
          </a:p>
          <a:p>
            <a:pPr marL="0" indent="0">
              <a:buNone/>
            </a:pPr>
            <a:endParaRPr lang="en-US" sz="8000" dirty="0"/>
          </a:p>
          <a:p>
            <a:pPr marL="0" indent="0">
              <a:buNone/>
            </a:pPr>
            <a:endParaRPr lang="en-US" sz="8000" dirty="0"/>
          </a:p>
          <a:p>
            <a:endParaRPr lang="en-US" sz="5600" dirty="0"/>
          </a:p>
        </p:txBody>
      </p:sp>
      <p:sp>
        <p:nvSpPr>
          <p:cNvPr id="4" name="Slide Number Placeholder 3"/>
          <p:cNvSpPr>
            <a:spLocks noGrp="1"/>
          </p:cNvSpPr>
          <p:nvPr>
            <p:ph type="sldNum" sz="quarter" idx="12"/>
          </p:nvPr>
        </p:nvSpPr>
        <p:spPr/>
        <p:txBody>
          <a:bodyPr/>
          <a:lstStyle/>
          <a:p>
            <a:fld id="{C4DDA4C8-0D31-0E4C-85E1-4552E994C258}" type="slidenum">
              <a:rPr lang="en-US" smtClean="0"/>
              <a:t>31</a:t>
            </a:fld>
            <a:endParaRPr lang="en-US" dirty="0"/>
          </a:p>
        </p:txBody>
      </p:sp>
    </p:spTree>
    <p:extLst>
      <p:ext uri="{BB962C8B-B14F-4D97-AF65-F5344CB8AC3E}">
        <p14:creationId xmlns:p14="http://schemas.microsoft.com/office/powerpoint/2010/main" val="14799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71" y="1628588"/>
            <a:ext cx="8875058" cy="2734236"/>
          </a:xfrm>
        </p:spPr>
        <p:txBody>
          <a:bodyPr>
            <a:normAutofit/>
          </a:bodyPr>
          <a:lstStyle/>
          <a:p>
            <a:r>
              <a:rPr lang="en-US" sz="3600" dirty="0" smtClean="0"/>
              <a:t>CINQUIEME  SESSION </a:t>
            </a:r>
            <a:br>
              <a:rPr lang="en-US" sz="3600" dirty="0" smtClean="0"/>
            </a:br>
            <a:r>
              <a:rPr lang="en-US" sz="3600" dirty="0" smtClean="0"/>
              <a:t>STRATEGIES DE COMMUNICATION </a:t>
            </a:r>
            <a:endParaRPr lang="en-US" sz="3600" dirty="0"/>
          </a:p>
        </p:txBody>
      </p:sp>
      <p:sp>
        <p:nvSpPr>
          <p:cNvPr id="4" name="Slide Number Placeholder 3"/>
          <p:cNvSpPr>
            <a:spLocks noGrp="1"/>
          </p:cNvSpPr>
          <p:nvPr>
            <p:ph type="sldNum" sz="quarter" idx="12"/>
          </p:nvPr>
        </p:nvSpPr>
        <p:spPr/>
        <p:txBody>
          <a:bodyPr/>
          <a:lstStyle/>
          <a:p>
            <a:fld id="{C4DDA4C8-0D31-0E4C-85E1-4552E994C258}" type="slidenum">
              <a:rPr lang="en-US" smtClean="0"/>
              <a:t>32</a:t>
            </a:fld>
            <a:endParaRPr lang="en-US" dirty="0"/>
          </a:p>
        </p:txBody>
      </p:sp>
    </p:spTree>
    <p:extLst>
      <p:ext uri="{BB962C8B-B14F-4D97-AF65-F5344CB8AC3E}">
        <p14:creationId xmlns:p14="http://schemas.microsoft.com/office/powerpoint/2010/main" val="2077665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779695"/>
            <a:ext cx="7533113" cy="505246"/>
          </a:xfrm>
        </p:spPr>
        <p:txBody>
          <a:bodyPr>
            <a:normAutofit fontScale="90000"/>
          </a:bodyPr>
          <a:lstStyle/>
          <a:p>
            <a:r>
              <a:rPr lang="en-US" dirty="0" smtClean="0"/>
              <a:t/>
            </a:r>
            <a:br>
              <a:rPr lang="en-US" dirty="0" smtClean="0"/>
            </a:br>
            <a:r>
              <a:rPr lang="en-US" dirty="0"/>
              <a:t>CINQUIEME </a:t>
            </a:r>
            <a:r>
              <a:rPr lang="en-US" dirty="0" smtClean="0"/>
              <a:t>SESSION </a:t>
            </a:r>
            <a:r>
              <a:rPr lang="en-US" dirty="0"/>
              <a:t/>
            </a:r>
            <a:br>
              <a:rPr lang="en-US" dirty="0"/>
            </a:br>
            <a:endParaRPr lang="en-US" dirty="0"/>
          </a:p>
        </p:txBody>
      </p:sp>
      <p:sp>
        <p:nvSpPr>
          <p:cNvPr id="3" name="Content Placeholder 2"/>
          <p:cNvSpPr>
            <a:spLocks noGrp="1"/>
          </p:cNvSpPr>
          <p:nvPr>
            <p:ph idx="1"/>
          </p:nvPr>
        </p:nvSpPr>
        <p:spPr>
          <a:xfrm>
            <a:off x="194235" y="1449294"/>
            <a:ext cx="8830235" cy="4806818"/>
          </a:xfrm>
        </p:spPr>
        <p:txBody>
          <a:bodyPr>
            <a:normAutofit fontScale="77500" lnSpcReduction="20000"/>
          </a:bodyPr>
          <a:lstStyle/>
          <a:p>
            <a:pPr algn="just">
              <a:lnSpc>
                <a:spcPct val="110000"/>
              </a:lnSpc>
            </a:pPr>
            <a:r>
              <a:rPr lang="fr-FR" b="1" i="1" dirty="0"/>
              <a:t>À la fin de la session, les participants doivent connaitre</a:t>
            </a:r>
            <a:r>
              <a:rPr lang="fr-FR" dirty="0"/>
              <a:t>:</a:t>
            </a:r>
          </a:p>
          <a:p>
            <a:pPr marL="514350" indent="-514350" algn="just">
              <a:lnSpc>
                <a:spcPct val="110000"/>
              </a:lnSpc>
              <a:buFont typeface="+mj-lt"/>
              <a:buAutoNum type="arabicPeriod"/>
            </a:pPr>
            <a:r>
              <a:rPr lang="fr-FR" dirty="0" smtClean="0"/>
              <a:t>Les canaux de communication qui seront utilisés pour cette distribution et leur utilisation;</a:t>
            </a:r>
          </a:p>
          <a:p>
            <a:pPr marL="514350" indent="-514350" algn="just">
              <a:lnSpc>
                <a:spcPct val="110000"/>
              </a:lnSpc>
              <a:buFont typeface="+mj-lt"/>
              <a:buAutoNum type="arabicPeriod"/>
            </a:pPr>
            <a:r>
              <a:rPr lang="fr-FR" dirty="0" smtClean="0"/>
              <a:t>Les cibles pour les quels les canaux sont destinés</a:t>
            </a:r>
          </a:p>
          <a:p>
            <a:pPr marL="0" indent="0" algn="just">
              <a:lnSpc>
                <a:spcPct val="110000"/>
              </a:lnSpc>
              <a:buNone/>
            </a:pPr>
            <a:endParaRPr lang="fr-FR" b="1" u="sng" dirty="0"/>
          </a:p>
          <a:p>
            <a:pPr marL="0" indent="0" algn="just">
              <a:lnSpc>
                <a:spcPct val="110000"/>
              </a:lnSpc>
              <a:buNone/>
            </a:pPr>
            <a:r>
              <a:rPr lang="fr-FR" b="1" u="sng" dirty="0" smtClean="0"/>
              <a:t>Méthodologie</a:t>
            </a:r>
            <a:r>
              <a:rPr lang="fr-FR" u="sng" dirty="0" smtClean="0"/>
              <a:t> </a:t>
            </a:r>
            <a:endParaRPr lang="fr-FR" u="sng" dirty="0"/>
          </a:p>
          <a:p>
            <a:pPr algn="just">
              <a:lnSpc>
                <a:spcPct val="110000"/>
              </a:lnSpc>
              <a:buFont typeface="Wingdings" charset="2"/>
              <a:buChar char="§"/>
            </a:pPr>
            <a:r>
              <a:rPr lang="fr-FR" dirty="0"/>
              <a:t>Brainstorming</a:t>
            </a:r>
          </a:p>
          <a:p>
            <a:pPr algn="just">
              <a:lnSpc>
                <a:spcPct val="110000"/>
              </a:lnSpc>
              <a:buFont typeface="Wingdings" charset="2"/>
              <a:buChar char="§"/>
            </a:pPr>
            <a:r>
              <a:rPr lang="fr-FR" dirty="0"/>
              <a:t>Exposé</a:t>
            </a:r>
          </a:p>
          <a:p>
            <a:pPr algn="just">
              <a:lnSpc>
                <a:spcPct val="110000"/>
              </a:lnSpc>
              <a:buFont typeface="Wingdings" charset="2"/>
              <a:buChar char="§"/>
            </a:pPr>
            <a:r>
              <a:rPr lang="fr-FR" dirty="0"/>
              <a:t>Questions/</a:t>
            </a:r>
            <a:r>
              <a:rPr lang="fr-FR" dirty="0" smtClean="0"/>
              <a:t>Réponses</a:t>
            </a:r>
          </a:p>
          <a:p>
            <a:pPr marL="0" indent="0" algn="just">
              <a:lnSpc>
                <a:spcPct val="110000"/>
              </a:lnSpc>
              <a:buNone/>
            </a:pPr>
            <a:endParaRPr lang="fr-FR" dirty="0"/>
          </a:p>
          <a:p>
            <a:pPr marL="0" indent="0" algn="just">
              <a:lnSpc>
                <a:spcPct val="110000"/>
              </a:lnSpc>
              <a:buNone/>
            </a:pPr>
            <a:r>
              <a:rPr lang="fr-FR" b="1" u="sng" dirty="0"/>
              <a:t>Durée de la session</a:t>
            </a:r>
            <a:r>
              <a:rPr lang="fr-FR" dirty="0"/>
              <a:t>: </a:t>
            </a:r>
            <a:r>
              <a:rPr lang="fr-FR" dirty="0" smtClean="0">
                <a:solidFill>
                  <a:schemeClr val="tx1"/>
                </a:solidFill>
              </a:rPr>
              <a:t>45mn</a:t>
            </a:r>
            <a:endParaRPr lang="fr-FR" dirty="0">
              <a:solidFill>
                <a:schemeClr val="tx1"/>
              </a:solidFill>
            </a:endParaRPr>
          </a:p>
          <a:p>
            <a:endParaRPr lang="en-US" dirty="0"/>
          </a:p>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33</a:t>
            </a:fld>
            <a:endParaRPr lang="en-US" dirty="0"/>
          </a:p>
        </p:txBody>
      </p:sp>
    </p:spTree>
    <p:extLst>
      <p:ext uri="{BB962C8B-B14F-4D97-AF65-F5344CB8AC3E}">
        <p14:creationId xmlns:p14="http://schemas.microsoft.com/office/powerpoint/2010/main" val="1346015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05246"/>
          </a:xfrm>
        </p:spPr>
        <p:txBody>
          <a:bodyPr>
            <a:normAutofit fontScale="90000"/>
          </a:bodyPr>
          <a:lstStyle/>
          <a:p>
            <a:r>
              <a:rPr lang="en-US" dirty="0" smtClean="0"/>
              <a:t/>
            </a:r>
            <a:br>
              <a:rPr lang="en-US" dirty="0" smtClean="0"/>
            </a:br>
            <a:r>
              <a:rPr lang="en-US" dirty="0"/>
              <a:t>CINQUIEME </a:t>
            </a:r>
            <a:r>
              <a:rPr lang="en-US" dirty="0" smtClean="0"/>
              <a:t>SESSION </a:t>
            </a:r>
            <a:r>
              <a:rPr lang="en-US" dirty="0"/>
              <a:t/>
            </a:r>
            <a:br>
              <a:rPr lang="en-US" dirty="0"/>
            </a:br>
            <a:endParaRPr lang="en-US" dirty="0"/>
          </a:p>
        </p:txBody>
      </p:sp>
      <p:sp>
        <p:nvSpPr>
          <p:cNvPr id="3" name="Content Placeholder 2"/>
          <p:cNvSpPr>
            <a:spLocks noGrp="1"/>
          </p:cNvSpPr>
          <p:nvPr>
            <p:ph idx="1"/>
          </p:nvPr>
        </p:nvSpPr>
        <p:spPr>
          <a:xfrm>
            <a:off x="194235" y="1270000"/>
            <a:ext cx="8830235" cy="4986112"/>
          </a:xfrm>
        </p:spPr>
        <p:txBody>
          <a:bodyPr>
            <a:normAutofit lnSpcReduction="10000"/>
          </a:bodyPr>
          <a:lstStyle/>
          <a:p>
            <a:pPr marL="514350" indent="-514350" algn="just">
              <a:lnSpc>
                <a:spcPct val="110000"/>
              </a:lnSpc>
              <a:buFont typeface="+mj-lt"/>
              <a:buAutoNum type="arabicPeriod"/>
            </a:pPr>
            <a:r>
              <a:rPr lang="fr-FR" sz="2400" b="1" dirty="0" smtClean="0"/>
              <a:t>Les canaux de communication qui seront utilisés pour cette distribution</a:t>
            </a:r>
            <a:endParaRPr lang="fr-FR" sz="2400" dirty="0" smtClean="0"/>
          </a:p>
          <a:p>
            <a:pPr marL="0" indent="0" algn="just">
              <a:lnSpc>
                <a:spcPct val="80000"/>
              </a:lnSpc>
              <a:buNone/>
            </a:pPr>
            <a:r>
              <a:rPr lang="fr-FR" sz="2400" dirty="0" smtClean="0"/>
              <a:t>Pour la réussite d’une distribution pilote de MILDA en milieu scolaire la communication joue plusieurs rôles importants parmi les quels on peut citer:</a:t>
            </a:r>
          </a:p>
          <a:p>
            <a:pPr marL="0" indent="0" algn="just">
              <a:lnSpc>
                <a:spcPct val="80000"/>
              </a:lnSpc>
              <a:buNone/>
            </a:pPr>
            <a:endParaRPr lang="fr-FR" sz="2400" dirty="0" smtClean="0"/>
          </a:p>
          <a:p>
            <a:pPr algn="just">
              <a:lnSpc>
                <a:spcPct val="80000"/>
              </a:lnSpc>
            </a:pPr>
            <a:r>
              <a:rPr lang="fr-FR" sz="2400" dirty="0" smtClean="0"/>
              <a:t>C’est par la communication qu’on pourra s’assurer que les communautés ont compris pourquoi les MILDA seront distribuées seulement pour les élèves de quelques classes et non l’ensemble des élèves de toutes les classes;</a:t>
            </a:r>
          </a:p>
          <a:p>
            <a:pPr marL="0" indent="0" algn="just">
              <a:lnSpc>
                <a:spcPct val="80000"/>
              </a:lnSpc>
              <a:buNone/>
            </a:pPr>
            <a:endParaRPr lang="fr-FR" sz="2400" dirty="0" smtClean="0"/>
          </a:p>
          <a:p>
            <a:pPr algn="just">
              <a:lnSpc>
                <a:spcPct val="80000"/>
              </a:lnSpc>
            </a:pPr>
            <a:r>
              <a:rPr lang="fr-FR" sz="2400" dirty="0" smtClean="0"/>
              <a:t>C’est par la communication que l’on pourra informer les communautés comment utiliser une MILDA?, comment l’entretenir?, quels avantages on tire quand on utilise la MILDA toutes les nuits et toute l’année? </a:t>
            </a:r>
          </a:p>
          <a:p>
            <a:pPr>
              <a:lnSpc>
                <a:spcPct val="80000"/>
              </a:lnSpc>
            </a:pPr>
            <a:endParaRPr lang="fr-FR" dirty="0"/>
          </a:p>
        </p:txBody>
      </p:sp>
      <p:sp>
        <p:nvSpPr>
          <p:cNvPr id="4" name="Slide Number Placeholder 3"/>
          <p:cNvSpPr>
            <a:spLocks noGrp="1"/>
          </p:cNvSpPr>
          <p:nvPr>
            <p:ph type="sldNum" sz="quarter" idx="12"/>
          </p:nvPr>
        </p:nvSpPr>
        <p:spPr/>
        <p:txBody>
          <a:bodyPr/>
          <a:lstStyle/>
          <a:p>
            <a:fld id="{C4DDA4C8-0D31-0E4C-85E1-4552E994C258}" type="slidenum">
              <a:rPr lang="en-US" smtClean="0"/>
              <a:t>34</a:t>
            </a:fld>
            <a:endParaRPr lang="en-US" dirty="0"/>
          </a:p>
        </p:txBody>
      </p:sp>
    </p:spTree>
    <p:extLst>
      <p:ext uri="{BB962C8B-B14F-4D97-AF65-F5344CB8AC3E}">
        <p14:creationId xmlns:p14="http://schemas.microsoft.com/office/powerpoint/2010/main" val="2034441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05246"/>
          </a:xfrm>
        </p:spPr>
        <p:txBody>
          <a:bodyPr>
            <a:normAutofit fontScale="90000"/>
          </a:bodyPr>
          <a:lstStyle/>
          <a:p>
            <a:r>
              <a:rPr lang="en-US" dirty="0" smtClean="0"/>
              <a:t/>
            </a:r>
            <a:br>
              <a:rPr lang="en-US" dirty="0" smtClean="0"/>
            </a:br>
            <a:r>
              <a:rPr lang="en-US" dirty="0"/>
              <a:t>CINQUIEME </a:t>
            </a:r>
            <a:r>
              <a:rPr lang="en-US" dirty="0" smtClean="0"/>
              <a:t>SESSION </a:t>
            </a:r>
            <a:r>
              <a:rPr lang="en-US" dirty="0"/>
              <a:t/>
            </a:r>
            <a:br>
              <a:rPr lang="en-US" dirty="0"/>
            </a:br>
            <a:endParaRPr lang="en-US" dirty="0"/>
          </a:p>
        </p:txBody>
      </p:sp>
      <p:sp>
        <p:nvSpPr>
          <p:cNvPr id="3" name="Content Placeholder 2"/>
          <p:cNvSpPr>
            <a:spLocks noGrp="1"/>
          </p:cNvSpPr>
          <p:nvPr>
            <p:ph idx="1"/>
          </p:nvPr>
        </p:nvSpPr>
        <p:spPr>
          <a:xfrm>
            <a:off x="194235" y="1270000"/>
            <a:ext cx="8830235" cy="4986112"/>
          </a:xfrm>
        </p:spPr>
        <p:txBody>
          <a:bodyPr>
            <a:noAutofit/>
          </a:bodyPr>
          <a:lstStyle/>
          <a:p>
            <a:pPr marL="514350" indent="-514350" algn="just">
              <a:lnSpc>
                <a:spcPct val="110000"/>
              </a:lnSpc>
              <a:buFont typeface="+mj-lt"/>
              <a:buAutoNum type="arabicPeriod"/>
            </a:pPr>
            <a:r>
              <a:rPr lang="fr-FR" sz="2100" b="1" dirty="0" smtClean="0"/>
              <a:t>Les canaux de communication qui seront utilisés pour cette distribution</a:t>
            </a:r>
            <a:endParaRPr lang="fr-FR" sz="2100" dirty="0" smtClean="0"/>
          </a:p>
          <a:p>
            <a:pPr marL="0" indent="0" algn="just">
              <a:lnSpc>
                <a:spcPct val="80000"/>
              </a:lnSpc>
              <a:buNone/>
            </a:pPr>
            <a:r>
              <a:rPr lang="fr-FR" sz="2100" dirty="0" smtClean="0"/>
              <a:t>Pour ce projet pilote de distribution des MILDA en milieu, les canaux de communication qui seront utilisés sont:</a:t>
            </a:r>
          </a:p>
          <a:p>
            <a:pPr marL="0" indent="0" algn="just">
              <a:lnSpc>
                <a:spcPct val="80000"/>
              </a:lnSpc>
              <a:buNone/>
            </a:pPr>
            <a:endParaRPr lang="fr-FR" sz="2100" dirty="0" smtClean="0"/>
          </a:p>
          <a:p>
            <a:pPr algn="just">
              <a:lnSpc>
                <a:spcPct val="80000"/>
              </a:lnSpc>
            </a:pPr>
            <a:r>
              <a:rPr lang="fr-FR" sz="2100" dirty="0" smtClean="0"/>
              <a:t>Les médias à travers </a:t>
            </a:r>
            <a:r>
              <a:rPr lang="fr-FR" sz="2100" dirty="0"/>
              <a:t>l</a:t>
            </a:r>
            <a:r>
              <a:rPr lang="fr-FR" sz="2100" dirty="0" smtClean="0"/>
              <a:t>a radio rurale de Boffa pour les genres radiophoniques suivants:</a:t>
            </a:r>
          </a:p>
          <a:p>
            <a:pPr lvl="1" algn="just">
              <a:lnSpc>
                <a:spcPct val="80000"/>
              </a:lnSpc>
              <a:buFont typeface="Wingdings" charset="2"/>
              <a:buChar char="ü"/>
            </a:pPr>
            <a:r>
              <a:rPr lang="fr-FR" sz="2100" dirty="0" smtClean="0"/>
              <a:t>Le microprogramme en Baga, Soussou et Poular;</a:t>
            </a:r>
          </a:p>
          <a:p>
            <a:pPr lvl="1" algn="just">
              <a:lnSpc>
                <a:spcPct val="80000"/>
              </a:lnSpc>
              <a:buFont typeface="Wingdings" charset="2"/>
              <a:buChar char="ü"/>
            </a:pPr>
            <a:r>
              <a:rPr lang="fr-FR" sz="2100" dirty="0" smtClean="0"/>
              <a:t>Les tables rondes </a:t>
            </a:r>
          </a:p>
          <a:p>
            <a:pPr lvl="1" algn="just">
              <a:lnSpc>
                <a:spcPct val="80000"/>
              </a:lnSpc>
              <a:buFont typeface="Wingdings" charset="2"/>
              <a:buChar char="ü"/>
            </a:pPr>
            <a:r>
              <a:rPr lang="fr-FR" sz="2100" dirty="0" smtClean="0"/>
              <a:t>Les émissions interactives </a:t>
            </a:r>
            <a:endParaRPr lang="fr-FR" sz="2100" dirty="0"/>
          </a:p>
          <a:p>
            <a:pPr lvl="1" algn="just">
              <a:lnSpc>
                <a:spcPct val="80000"/>
              </a:lnSpc>
              <a:buFont typeface="Wingdings" charset="2"/>
              <a:buChar char="ü"/>
            </a:pPr>
            <a:endParaRPr lang="fr-FR" sz="2100" dirty="0"/>
          </a:p>
          <a:p>
            <a:pPr marL="400050" algn="just">
              <a:lnSpc>
                <a:spcPct val="80000"/>
              </a:lnSpc>
            </a:pPr>
            <a:r>
              <a:rPr lang="fr-FR" sz="2100" dirty="0" smtClean="0"/>
              <a:t>Les imprimés à travers les affiches sur les quels figures des images correspondantes aux messages pour:</a:t>
            </a:r>
          </a:p>
          <a:p>
            <a:pPr marL="800100" lvl="1" algn="just">
              <a:lnSpc>
                <a:spcPct val="80000"/>
              </a:lnSpc>
              <a:buFont typeface="Wingdings" charset="2"/>
              <a:buChar char="ü"/>
            </a:pPr>
            <a:r>
              <a:rPr lang="fr-FR" sz="2100" dirty="0" smtClean="0"/>
              <a:t>Les affiches pour les enseignants</a:t>
            </a:r>
          </a:p>
          <a:p>
            <a:pPr marL="800100" lvl="1" algn="just">
              <a:lnSpc>
                <a:spcPct val="80000"/>
              </a:lnSpc>
              <a:buFont typeface="Wingdings" charset="2"/>
              <a:buChar char="ü"/>
            </a:pPr>
            <a:r>
              <a:rPr lang="fr-FR" sz="2100" dirty="0" smtClean="0"/>
              <a:t>Les autocollants pour les  élèves</a:t>
            </a:r>
          </a:p>
          <a:p>
            <a:pPr marL="800100" lvl="1" algn="just">
              <a:lnSpc>
                <a:spcPct val="80000"/>
              </a:lnSpc>
              <a:buFont typeface="Wingdings" charset="2"/>
              <a:buChar char="ü"/>
            </a:pPr>
            <a:r>
              <a:rPr lang="fr-FR" sz="2100" dirty="0" smtClean="0"/>
              <a:t>Les affiches pour les APEAE et les AC </a:t>
            </a:r>
          </a:p>
        </p:txBody>
      </p:sp>
      <p:sp>
        <p:nvSpPr>
          <p:cNvPr id="4" name="Slide Number Placeholder 3"/>
          <p:cNvSpPr>
            <a:spLocks noGrp="1"/>
          </p:cNvSpPr>
          <p:nvPr>
            <p:ph type="sldNum" sz="quarter" idx="12"/>
          </p:nvPr>
        </p:nvSpPr>
        <p:spPr/>
        <p:txBody>
          <a:bodyPr/>
          <a:lstStyle/>
          <a:p>
            <a:fld id="{C4DDA4C8-0D31-0E4C-85E1-4552E994C258}" type="slidenum">
              <a:rPr lang="en-US" smtClean="0"/>
              <a:t>35</a:t>
            </a:fld>
            <a:endParaRPr lang="en-US" dirty="0"/>
          </a:p>
        </p:txBody>
      </p:sp>
    </p:spTree>
    <p:extLst>
      <p:ext uri="{BB962C8B-B14F-4D97-AF65-F5344CB8AC3E}">
        <p14:creationId xmlns:p14="http://schemas.microsoft.com/office/powerpoint/2010/main" val="1364442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05246"/>
          </a:xfrm>
        </p:spPr>
        <p:txBody>
          <a:bodyPr>
            <a:normAutofit fontScale="90000"/>
          </a:bodyPr>
          <a:lstStyle/>
          <a:p>
            <a:r>
              <a:rPr lang="en-US" dirty="0" smtClean="0"/>
              <a:t/>
            </a:r>
            <a:br>
              <a:rPr lang="en-US" dirty="0" smtClean="0"/>
            </a:br>
            <a:r>
              <a:rPr lang="en-US" dirty="0"/>
              <a:t>CINQUIEME </a:t>
            </a:r>
            <a:r>
              <a:rPr lang="en-US" dirty="0" smtClean="0"/>
              <a:t>SESSION </a:t>
            </a:r>
            <a:r>
              <a:rPr lang="en-US" dirty="0"/>
              <a:t/>
            </a:r>
            <a:br>
              <a:rPr lang="en-US" dirty="0"/>
            </a:br>
            <a:endParaRPr lang="en-US" dirty="0"/>
          </a:p>
        </p:txBody>
      </p:sp>
      <p:sp>
        <p:nvSpPr>
          <p:cNvPr id="3" name="Content Placeholder 2"/>
          <p:cNvSpPr>
            <a:spLocks noGrp="1"/>
          </p:cNvSpPr>
          <p:nvPr>
            <p:ph idx="1"/>
          </p:nvPr>
        </p:nvSpPr>
        <p:spPr>
          <a:xfrm>
            <a:off x="194235" y="1270000"/>
            <a:ext cx="8830235" cy="4986112"/>
          </a:xfrm>
        </p:spPr>
        <p:txBody>
          <a:bodyPr>
            <a:normAutofit/>
          </a:bodyPr>
          <a:lstStyle/>
          <a:p>
            <a:pPr marL="514350" indent="-514350" algn="just">
              <a:lnSpc>
                <a:spcPct val="110000"/>
              </a:lnSpc>
              <a:buFont typeface="+mj-lt"/>
              <a:buAutoNum type="arabicPeriod"/>
            </a:pPr>
            <a:r>
              <a:rPr lang="fr-FR" sz="2400" b="1" dirty="0" smtClean="0"/>
              <a:t>Les canaux de communication qui seront utilisés pour cette distribution</a:t>
            </a:r>
            <a:endParaRPr lang="fr-FR" sz="2400" dirty="0" smtClean="0"/>
          </a:p>
          <a:p>
            <a:pPr marL="0" indent="0" algn="just">
              <a:lnSpc>
                <a:spcPct val="80000"/>
              </a:lnSpc>
              <a:buNone/>
            </a:pPr>
            <a:endParaRPr lang="fr-FR" sz="2400" dirty="0" smtClean="0"/>
          </a:p>
          <a:p>
            <a:pPr algn="just">
              <a:lnSpc>
                <a:spcPct val="80000"/>
              </a:lnSpc>
            </a:pPr>
            <a:r>
              <a:rPr lang="fr-FR" sz="2400" dirty="0" smtClean="0"/>
              <a:t>Le canal oral à travers les religieux (imans et prêtres) pour sensibiliser les fidèles pendant les sermons sur le choix des élèves des trois classes (1</a:t>
            </a:r>
            <a:r>
              <a:rPr lang="fr-FR" sz="2400" baseline="30000" dirty="0" smtClean="0"/>
              <a:t>ère</a:t>
            </a:r>
            <a:r>
              <a:rPr lang="fr-FR" sz="2400" dirty="0" smtClean="0"/>
              <a:t>, 3</a:t>
            </a:r>
            <a:r>
              <a:rPr lang="fr-FR" sz="2400" baseline="30000" dirty="0" smtClean="0"/>
              <a:t>ème</a:t>
            </a:r>
            <a:r>
              <a:rPr lang="fr-FR" sz="2400" dirty="0" smtClean="0"/>
              <a:t> et 5</a:t>
            </a:r>
            <a:r>
              <a:rPr lang="fr-FR" sz="2400" baseline="30000" dirty="0" smtClean="0"/>
              <a:t>ème</a:t>
            </a:r>
            <a:r>
              <a:rPr lang="fr-FR" sz="2400" dirty="0" smtClean="0"/>
              <a:t>) Année et sur l’utilisation de la MILDA par les communautés;</a:t>
            </a:r>
          </a:p>
          <a:p>
            <a:pPr marL="0" indent="0" algn="just">
              <a:lnSpc>
                <a:spcPct val="80000"/>
              </a:lnSpc>
              <a:buNone/>
            </a:pPr>
            <a:endParaRPr lang="fr-FR" sz="2400" dirty="0" smtClean="0"/>
          </a:p>
          <a:p>
            <a:pPr algn="just">
              <a:lnSpc>
                <a:spcPct val="80000"/>
              </a:lnSpc>
            </a:pPr>
            <a:r>
              <a:rPr lang="fr-FR" sz="2400" dirty="0" smtClean="0"/>
              <a:t>La CIP à travers les AC pour les visites à domicile et les causeries éducatives.</a:t>
            </a:r>
          </a:p>
          <a:p>
            <a:pPr algn="just">
              <a:lnSpc>
                <a:spcPct val="80000"/>
              </a:lnSpc>
            </a:pPr>
            <a:endParaRPr lang="fr-FR" sz="2400" dirty="0"/>
          </a:p>
        </p:txBody>
      </p:sp>
      <p:sp>
        <p:nvSpPr>
          <p:cNvPr id="4" name="Slide Number Placeholder 3"/>
          <p:cNvSpPr>
            <a:spLocks noGrp="1"/>
          </p:cNvSpPr>
          <p:nvPr>
            <p:ph type="sldNum" sz="quarter" idx="12"/>
          </p:nvPr>
        </p:nvSpPr>
        <p:spPr/>
        <p:txBody>
          <a:bodyPr/>
          <a:lstStyle/>
          <a:p>
            <a:fld id="{C4DDA4C8-0D31-0E4C-85E1-4552E994C258}" type="slidenum">
              <a:rPr lang="en-US" smtClean="0"/>
              <a:t>36</a:t>
            </a:fld>
            <a:endParaRPr lang="en-US" dirty="0"/>
          </a:p>
        </p:txBody>
      </p:sp>
    </p:spTree>
    <p:extLst>
      <p:ext uri="{BB962C8B-B14F-4D97-AF65-F5344CB8AC3E}">
        <p14:creationId xmlns:p14="http://schemas.microsoft.com/office/powerpoint/2010/main" val="1245953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45225"/>
            <a:ext cx="7533113" cy="505246"/>
          </a:xfrm>
        </p:spPr>
        <p:txBody>
          <a:bodyPr>
            <a:normAutofit fontScale="90000"/>
          </a:bodyPr>
          <a:lstStyle/>
          <a:p>
            <a:r>
              <a:rPr lang="en-US" dirty="0" smtClean="0"/>
              <a:t/>
            </a:r>
            <a:br>
              <a:rPr lang="en-US" dirty="0" smtClean="0"/>
            </a:br>
            <a:r>
              <a:rPr lang="en-US" dirty="0"/>
              <a:t>CINQUIEME </a:t>
            </a:r>
            <a:r>
              <a:rPr lang="en-US" dirty="0" smtClean="0"/>
              <a:t>SESSION </a:t>
            </a:r>
            <a:r>
              <a:rPr lang="en-US" dirty="0"/>
              <a:t/>
            </a:r>
            <a:br>
              <a:rPr lang="en-US" dirty="0"/>
            </a:br>
            <a:endParaRPr lang="en-US" dirty="0"/>
          </a:p>
        </p:txBody>
      </p:sp>
      <p:sp>
        <p:nvSpPr>
          <p:cNvPr id="3" name="Content Placeholder 2"/>
          <p:cNvSpPr>
            <a:spLocks noGrp="1"/>
          </p:cNvSpPr>
          <p:nvPr>
            <p:ph idx="1"/>
          </p:nvPr>
        </p:nvSpPr>
        <p:spPr>
          <a:xfrm>
            <a:off x="194235" y="1270000"/>
            <a:ext cx="8830235" cy="4986112"/>
          </a:xfrm>
        </p:spPr>
        <p:txBody>
          <a:bodyPr>
            <a:normAutofit/>
          </a:bodyPr>
          <a:lstStyle/>
          <a:p>
            <a:pPr marL="457200" indent="-457200" algn="just">
              <a:lnSpc>
                <a:spcPct val="110000"/>
              </a:lnSpc>
              <a:buFont typeface="+mj-lt"/>
              <a:buAutoNum type="arabicPeriod" startAt="2"/>
            </a:pPr>
            <a:r>
              <a:rPr lang="fr-FR" sz="2400" b="1" dirty="0"/>
              <a:t>Les cibles pour les quels les canaux sont </a:t>
            </a:r>
            <a:r>
              <a:rPr lang="fr-FR" sz="2400" b="1" dirty="0" smtClean="0"/>
              <a:t>destinés</a:t>
            </a:r>
          </a:p>
          <a:p>
            <a:pPr marL="0" indent="0" algn="just">
              <a:lnSpc>
                <a:spcPct val="80000"/>
              </a:lnSpc>
              <a:buNone/>
            </a:pPr>
            <a:endParaRPr lang="fr-FR" sz="2400" dirty="0" smtClean="0"/>
          </a:p>
          <a:p>
            <a:pPr algn="just">
              <a:lnSpc>
                <a:spcPct val="80000"/>
              </a:lnSpc>
            </a:pPr>
            <a:r>
              <a:rPr lang="fr-FR" sz="2400" dirty="0"/>
              <a:t>L</a:t>
            </a:r>
            <a:r>
              <a:rPr lang="fr-FR" sz="2400" dirty="0" smtClean="0"/>
              <a:t>e </a:t>
            </a:r>
            <a:r>
              <a:rPr lang="fr-FR" sz="2400" dirty="0"/>
              <a:t>canal médias à travers la radio rurale de Boffa pour les genres radiophoniques (microprogramme en Baga, Soussou et Poular,  tables </a:t>
            </a:r>
            <a:r>
              <a:rPr lang="fr-FR" sz="2400" dirty="0" smtClean="0"/>
              <a:t>rondes et les émissions interactives) est destiné à la </a:t>
            </a:r>
            <a:r>
              <a:rPr lang="fr-FR" sz="2400" b="1" u="sng" dirty="0" smtClean="0"/>
              <a:t>Population de Boffa</a:t>
            </a:r>
            <a:r>
              <a:rPr lang="fr-FR" sz="2400" dirty="0" smtClean="0"/>
              <a:t>:;</a:t>
            </a:r>
          </a:p>
          <a:p>
            <a:pPr marL="400050" algn="just">
              <a:lnSpc>
                <a:spcPct val="80000"/>
              </a:lnSpc>
            </a:pPr>
            <a:endParaRPr lang="fr-FR" sz="2400" dirty="0" smtClean="0"/>
          </a:p>
          <a:p>
            <a:pPr marL="400050" algn="just">
              <a:lnSpc>
                <a:spcPct val="80000"/>
              </a:lnSpc>
            </a:pPr>
            <a:r>
              <a:rPr lang="fr-FR" sz="2400" dirty="0" smtClean="0"/>
              <a:t>Le canal des </a:t>
            </a:r>
            <a:r>
              <a:rPr lang="fr-FR" sz="2400" dirty="0"/>
              <a:t>imprimés </a:t>
            </a:r>
            <a:r>
              <a:rPr lang="fr-FR" sz="2400" dirty="0" smtClean="0"/>
              <a:t>est destiné à des cibles différentes à savoir :</a:t>
            </a:r>
            <a:endParaRPr lang="fr-FR" sz="2400" dirty="0"/>
          </a:p>
          <a:p>
            <a:pPr marL="800100" lvl="1" algn="just">
              <a:lnSpc>
                <a:spcPct val="80000"/>
              </a:lnSpc>
              <a:buFont typeface="Wingdings" charset="2"/>
              <a:buChar char="ü"/>
            </a:pPr>
            <a:r>
              <a:rPr lang="fr-FR" sz="2400" b="1" u="sng" dirty="0" smtClean="0"/>
              <a:t>Les Elèves </a:t>
            </a:r>
            <a:r>
              <a:rPr lang="fr-FR" sz="2400" dirty="0" smtClean="0"/>
              <a:t>pour </a:t>
            </a:r>
            <a:r>
              <a:rPr lang="fr-FR" sz="2400" dirty="0"/>
              <a:t>l</a:t>
            </a:r>
            <a:r>
              <a:rPr lang="fr-FR" sz="2400" dirty="0" smtClean="0"/>
              <a:t>es </a:t>
            </a:r>
            <a:r>
              <a:rPr lang="fr-FR" sz="2400" dirty="0"/>
              <a:t>affiches </a:t>
            </a:r>
            <a:r>
              <a:rPr lang="fr-FR" sz="2400" dirty="0" smtClean="0"/>
              <a:t>enseignants</a:t>
            </a:r>
            <a:endParaRPr lang="fr-FR" sz="2400" dirty="0"/>
          </a:p>
          <a:p>
            <a:pPr marL="800100" lvl="1" algn="just">
              <a:lnSpc>
                <a:spcPct val="80000"/>
              </a:lnSpc>
              <a:buFont typeface="Wingdings" charset="2"/>
              <a:buChar char="ü"/>
            </a:pPr>
            <a:r>
              <a:rPr lang="fr-FR" sz="2400" b="1" u="sng" dirty="0" smtClean="0"/>
              <a:t>Les familles </a:t>
            </a:r>
            <a:r>
              <a:rPr lang="fr-FR" sz="2400" dirty="0" smtClean="0"/>
              <a:t>pour les </a:t>
            </a:r>
            <a:r>
              <a:rPr lang="fr-FR" sz="2400" dirty="0"/>
              <a:t>autocollants d</a:t>
            </a:r>
            <a:r>
              <a:rPr lang="fr-FR" sz="2400" dirty="0" smtClean="0"/>
              <a:t>es  élèves</a:t>
            </a:r>
            <a:endParaRPr lang="fr-FR" sz="2400" dirty="0"/>
          </a:p>
          <a:p>
            <a:pPr marL="800100" lvl="1" algn="just">
              <a:lnSpc>
                <a:spcPct val="80000"/>
              </a:lnSpc>
              <a:buFont typeface="Wingdings" charset="2"/>
              <a:buChar char="ü"/>
            </a:pPr>
            <a:r>
              <a:rPr lang="fr-FR" sz="2400" b="1" u="sng" dirty="0" smtClean="0"/>
              <a:t>Les communautés </a:t>
            </a:r>
            <a:r>
              <a:rPr lang="fr-FR" sz="2400" dirty="0" smtClean="0"/>
              <a:t>pour les  </a:t>
            </a:r>
            <a:r>
              <a:rPr lang="fr-FR" sz="2400" dirty="0"/>
              <a:t>affiches </a:t>
            </a:r>
            <a:r>
              <a:rPr lang="fr-FR" sz="2400" dirty="0" smtClean="0"/>
              <a:t>des APEAE </a:t>
            </a:r>
            <a:r>
              <a:rPr lang="fr-FR" sz="2400" dirty="0"/>
              <a:t>et les AC </a:t>
            </a:r>
            <a:endParaRPr lang="fr-FR" sz="2400" dirty="0" smtClean="0"/>
          </a:p>
          <a:p>
            <a:pPr marL="514350" lvl="1" indent="0" algn="just">
              <a:lnSpc>
                <a:spcPct val="80000"/>
              </a:lnSpc>
              <a:buNone/>
            </a:pPr>
            <a:endParaRPr lang="fr-FR" sz="2400" dirty="0"/>
          </a:p>
          <a:p>
            <a:pPr marL="0" indent="0" algn="just">
              <a:lnSpc>
                <a:spcPct val="80000"/>
              </a:lnSpc>
              <a:buNone/>
            </a:pPr>
            <a:r>
              <a:rPr lang="fr-FR" sz="2400" b="1" u="sng" dirty="0"/>
              <a:t>NB</a:t>
            </a:r>
            <a:r>
              <a:rPr lang="fr-FR" sz="2400" dirty="0"/>
              <a:t>: Donner un modèle de chaque fiche à chaque et expliquer leur contenu</a:t>
            </a:r>
            <a:endParaRPr lang="fr-FR" sz="2600" dirty="0"/>
          </a:p>
          <a:p>
            <a:pPr marL="0" indent="0" algn="just">
              <a:lnSpc>
                <a:spcPct val="80000"/>
              </a:lnSpc>
              <a:buNone/>
            </a:pPr>
            <a:endParaRPr lang="fr-FR" sz="2400" dirty="0"/>
          </a:p>
          <a:p>
            <a:pPr marL="0" indent="0" algn="just">
              <a:lnSpc>
                <a:spcPct val="110000"/>
              </a:lnSpc>
              <a:buNone/>
            </a:pPr>
            <a:endParaRPr lang="fr-FR" sz="2400" dirty="0"/>
          </a:p>
          <a:p>
            <a:pPr marL="0" indent="0" algn="just">
              <a:lnSpc>
                <a:spcPct val="80000"/>
              </a:lnSpc>
              <a:buNone/>
            </a:pPr>
            <a:endParaRPr lang="fr-FR" sz="2400"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37</a:t>
            </a:fld>
            <a:endParaRPr lang="en-US" dirty="0"/>
          </a:p>
        </p:txBody>
      </p:sp>
    </p:spTree>
    <p:extLst>
      <p:ext uri="{BB962C8B-B14F-4D97-AF65-F5344CB8AC3E}">
        <p14:creationId xmlns:p14="http://schemas.microsoft.com/office/powerpoint/2010/main" val="1588936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71" y="1628588"/>
            <a:ext cx="8875058" cy="2734236"/>
          </a:xfrm>
        </p:spPr>
        <p:txBody>
          <a:bodyPr>
            <a:normAutofit fontScale="90000"/>
          </a:bodyPr>
          <a:lstStyle/>
          <a:p>
            <a:r>
              <a:rPr lang="en-US" sz="3600" dirty="0" smtClean="0"/>
              <a:t>SIXIEME SESSION </a:t>
            </a:r>
            <a:br>
              <a:rPr lang="en-US" sz="3600" dirty="0" smtClean="0"/>
            </a:br>
            <a:r>
              <a:rPr lang="en-US" sz="3600" dirty="0" smtClean="0"/>
              <a:t>STRATEGIE DE LA DISTRIBUTION</a:t>
            </a:r>
            <a:br>
              <a:rPr lang="en-US" sz="3600" dirty="0" smtClean="0"/>
            </a:br>
            <a:r>
              <a:rPr lang="en-US" sz="3600" dirty="0" smtClean="0"/>
              <a:t>ORGANISATION DES SITES DE DISTRIBUTION  </a:t>
            </a:r>
            <a:br>
              <a:rPr lang="en-US" sz="3600" dirty="0" smtClean="0"/>
            </a:br>
            <a:r>
              <a:rPr lang="en-US" sz="3600" dirty="0" smtClean="0"/>
              <a:t>LES OUTILS DE SUIVI-EVALUATION </a:t>
            </a:r>
            <a:br>
              <a:rPr lang="en-US" sz="3600" dirty="0" smtClean="0"/>
            </a:br>
            <a:endParaRPr lang="en-US" sz="3600" dirty="0"/>
          </a:p>
        </p:txBody>
      </p:sp>
      <p:sp>
        <p:nvSpPr>
          <p:cNvPr id="4" name="Slide Number Placeholder 3"/>
          <p:cNvSpPr>
            <a:spLocks noGrp="1"/>
          </p:cNvSpPr>
          <p:nvPr>
            <p:ph type="sldNum" sz="quarter" idx="12"/>
          </p:nvPr>
        </p:nvSpPr>
        <p:spPr/>
        <p:txBody>
          <a:bodyPr/>
          <a:lstStyle/>
          <a:p>
            <a:fld id="{C4DDA4C8-0D31-0E4C-85E1-4552E994C258}" type="slidenum">
              <a:rPr lang="en-US" smtClean="0"/>
              <a:t>38</a:t>
            </a:fld>
            <a:endParaRPr lang="en-US" dirty="0"/>
          </a:p>
        </p:txBody>
      </p:sp>
    </p:spTree>
    <p:extLst>
      <p:ext uri="{BB962C8B-B14F-4D97-AF65-F5344CB8AC3E}">
        <p14:creationId xmlns:p14="http://schemas.microsoft.com/office/powerpoint/2010/main" val="2231831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779695"/>
            <a:ext cx="7533113" cy="505246"/>
          </a:xfrm>
        </p:spPr>
        <p:txBody>
          <a:bodyPr>
            <a:normAutofit fontScale="90000"/>
          </a:bodyPr>
          <a:lstStyle/>
          <a:p>
            <a:r>
              <a:rPr lang="en-US" dirty="0" smtClean="0"/>
              <a:t/>
            </a:r>
            <a:br>
              <a:rPr lang="en-US" dirty="0" smtClean="0"/>
            </a:br>
            <a:r>
              <a:rPr lang="en-US" dirty="0" smtClean="0"/>
              <a:t>SIXIEME  </a:t>
            </a:r>
            <a:r>
              <a:rPr lang="en-US" dirty="0"/>
              <a:t>SESSION </a:t>
            </a:r>
            <a:br>
              <a:rPr lang="en-US" dirty="0"/>
            </a:br>
            <a:endParaRPr lang="en-US" dirty="0"/>
          </a:p>
        </p:txBody>
      </p:sp>
      <p:sp>
        <p:nvSpPr>
          <p:cNvPr id="3" name="Content Placeholder 2"/>
          <p:cNvSpPr>
            <a:spLocks noGrp="1"/>
          </p:cNvSpPr>
          <p:nvPr>
            <p:ph idx="1"/>
          </p:nvPr>
        </p:nvSpPr>
        <p:spPr>
          <a:xfrm>
            <a:off x="194235" y="1449294"/>
            <a:ext cx="8830235" cy="4806818"/>
          </a:xfrm>
        </p:spPr>
        <p:txBody>
          <a:bodyPr>
            <a:normAutofit fontScale="70000" lnSpcReduction="20000"/>
          </a:bodyPr>
          <a:lstStyle/>
          <a:p>
            <a:pPr algn="just">
              <a:lnSpc>
                <a:spcPct val="110000"/>
              </a:lnSpc>
            </a:pPr>
            <a:r>
              <a:rPr lang="fr-FR" b="1" i="1" dirty="0">
                <a:solidFill>
                  <a:srgbClr val="000000"/>
                </a:solidFill>
              </a:rPr>
              <a:t>À la fin de la session, les participants doivent connaitre</a:t>
            </a:r>
            <a:r>
              <a:rPr lang="fr-FR" dirty="0">
                <a:solidFill>
                  <a:srgbClr val="000000"/>
                </a:solidFill>
              </a:rPr>
              <a:t>:</a:t>
            </a:r>
          </a:p>
          <a:p>
            <a:pPr marL="514350" indent="-514350" algn="just">
              <a:lnSpc>
                <a:spcPct val="110000"/>
              </a:lnSpc>
              <a:buFont typeface="+mj-lt"/>
              <a:buAutoNum type="arabicPeriod"/>
            </a:pPr>
            <a:r>
              <a:rPr lang="fr-FR" dirty="0" smtClean="0">
                <a:solidFill>
                  <a:srgbClr val="000000"/>
                </a:solidFill>
              </a:rPr>
              <a:t>La stratégie de la distribution de MILDA en milieu scolaire </a:t>
            </a:r>
          </a:p>
          <a:p>
            <a:pPr marL="514350" indent="-514350" algn="just">
              <a:lnSpc>
                <a:spcPct val="110000"/>
              </a:lnSpc>
              <a:buFont typeface="+mj-lt"/>
              <a:buAutoNum type="arabicPeriod"/>
            </a:pPr>
            <a:r>
              <a:rPr lang="fr-FR" dirty="0" smtClean="0">
                <a:solidFill>
                  <a:srgbClr val="000000"/>
                </a:solidFill>
              </a:rPr>
              <a:t>L’organisation des sites de distribution </a:t>
            </a:r>
          </a:p>
          <a:p>
            <a:pPr marL="514350" indent="-514350" algn="just">
              <a:lnSpc>
                <a:spcPct val="110000"/>
              </a:lnSpc>
              <a:buFont typeface="+mj-lt"/>
              <a:buAutoNum type="arabicPeriod"/>
            </a:pPr>
            <a:r>
              <a:rPr lang="fr-FR" dirty="0" smtClean="0">
                <a:solidFill>
                  <a:srgbClr val="000000"/>
                </a:solidFill>
              </a:rPr>
              <a:t>Le contenu des outils de gestion et leur remplissage</a:t>
            </a:r>
          </a:p>
          <a:p>
            <a:pPr marL="0" indent="0" algn="just">
              <a:lnSpc>
                <a:spcPct val="110000"/>
              </a:lnSpc>
              <a:buNone/>
            </a:pPr>
            <a:endParaRPr lang="fr-FR" b="1" u="sng" dirty="0">
              <a:solidFill>
                <a:srgbClr val="000000"/>
              </a:solidFill>
            </a:endParaRPr>
          </a:p>
          <a:p>
            <a:pPr marL="0" indent="0" algn="just">
              <a:lnSpc>
                <a:spcPct val="110000"/>
              </a:lnSpc>
              <a:buNone/>
            </a:pPr>
            <a:r>
              <a:rPr lang="fr-FR" b="1" u="sng" dirty="0" smtClean="0">
                <a:solidFill>
                  <a:srgbClr val="000000"/>
                </a:solidFill>
              </a:rPr>
              <a:t>Méthodologie</a:t>
            </a:r>
            <a:r>
              <a:rPr lang="fr-FR" u="sng" dirty="0" smtClean="0">
                <a:solidFill>
                  <a:srgbClr val="000000"/>
                </a:solidFill>
              </a:rPr>
              <a:t> </a:t>
            </a:r>
            <a:endParaRPr lang="fr-FR" u="sng" dirty="0">
              <a:solidFill>
                <a:srgbClr val="000000"/>
              </a:solidFill>
            </a:endParaRPr>
          </a:p>
          <a:p>
            <a:pPr algn="just">
              <a:lnSpc>
                <a:spcPct val="110000"/>
              </a:lnSpc>
              <a:buFont typeface="Wingdings" charset="2"/>
              <a:buChar char="§"/>
            </a:pPr>
            <a:r>
              <a:rPr lang="fr-FR" dirty="0">
                <a:solidFill>
                  <a:srgbClr val="000000"/>
                </a:solidFill>
              </a:rPr>
              <a:t>Brainstorming</a:t>
            </a:r>
          </a:p>
          <a:p>
            <a:pPr algn="just">
              <a:lnSpc>
                <a:spcPct val="110000"/>
              </a:lnSpc>
              <a:buFont typeface="Wingdings" charset="2"/>
              <a:buChar char="§"/>
            </a:pPr>
            <a:r>
              <a:rPr lang="fr-FR" dirty="0">
                <a:solidFill>
                  <a:srgbClr val="000000"/>
                </a:solidFill>
              </a:rPr>
              <a:t>Exposé</a:t>
            </a:r>
          </a:p>
          <a:p>
            <a:pPr algn="just">
              <a:lnSpc>
                <a:spcPct val="110000"/>
              </a:lnSpc>
              <a:buFont typeface="Wingdings" charset="2"/>
              <a:buChar char="§"/>
            </a:pPr>
            <a:r>
              <a:rPr lang="fr-FR" dirty="0" smtClean="0">
                <a:solidFill>
                  <a:srgbClr val="000000"/>
                </a:solidFill>
              </a:rPr>
              <a:t>Questions/Réponses</a:t>
            </a:r>
          </a:p>
          <a:p>
            <a:pPr algn="just">
              <a:lnSpc>
                <a:spcPct val="110000"/>
              </a:lnSpc>
              <a:buFont typeface="Wingdings" charset="2"/>
              <a:buChar char="§"/>
            </a:pPr>
            <a:r>
              <a:rPr lang="fr-FR" dirty="0" smtClean="0">
                <a:solidFill>
                  <a:srgbClr val="000000"/>
                </a:solidFill>
              </a:rPr>
              <a:t>Pratique remplier les outils</a:t>
            </a:r>
          </a:p>
          <a:p>
            <a:pPr marL="0" indent="0" algn="just">
              <a:lnSpc>
                <a:spcPct val="110000"/>
              </a:lnSpc>
              <a:buNone/>
            </a:pPr>
            <a:endParaRPr lang="fr-FR" dirty="0">
              <a:solidFill>
                <a:srgbClr val="000000"/>
              </a:solidFill>
            </a:endParaRPr>
          </a:p>
          <a:p>
            <a:pPr marL="0" indent="0" algn="just">
              <a:lnSpc>
                <a:spcPct val="110000"/>
              </a:lnSpc>
              <a:buNone/>
            </a:pPr>
            <a:r>
              <a:rPr lang="fr-FR" b="1" u="sng" dirty="0">
                <a:solidFill>
                  <a:srgbClr val="000000"/>
                </a:solidFill>
              </a:rPr>
              <a:t>Durée de la session</a:t>
            </a:r>
            <a:r>
              <a:rPr lang="fr-FR" dirty="0">
                <a:solidFill>
                  <a:srgbClr val="000000"/>
                </a:solidFill>
              </a:rPr>
              <a:t>: 2</a:t>
            </a:r>
            <a:r>
              <a:rPr lang="fr-FR" dirty="0" smtClean="0">
                <a:solidFill>
                  <a:srgbClr val="000000"/>
                </a:solidFill>
              </a:rPr>
              <a:t>h</a:t>
            </a:r>
            <a:endParaRPr lang="fr-FR" dirty="0">
              <a:solidFill>
                <a:srgbClr val="000000"/>
              </a:solidFill>
            </a:endParaRPr>
          </a:p>
          <a:p>
            <a:endParaRPr lang="en-US" dirty="0"/>
          </a:p>
          <a:p>
            <a:endParaRPr lang="en-US" dirty="0"/>
          </a:p>
        </p:txBody>
      </p:sp>
      <p:sp>
        <p:nvSpPr>
          <p:cNvPr id="4" name="Slide Number Placeholder 3"/>
          <p:cNvSpPr>
            <a:spLocks noGrp="1"/>
          </p:cNvSpPr>
          <p:nvPr>
            <p:ph type="sldNum" sz="quarter" idx="12"/>
          </p:nvPr>
        </p:nvSpPr>
        <p:spPr/>
        <p:txBody>
          <a:bodyPr/>
          <a:lstStyle/>
          <a:p>
            <a:fld id="{C4DDA4C8-0D31-0E4C-85E1-4552E994C258}" type="slidenum">
              <a:rPr lang="en-US" smtClean="0"/>
              <a:t>39</a:t>
            </a:fld>
            <a:endParaRPr lang="en-US" dirty="0"/>
          </a:p>
        </p:txBody>
      </p:sp>
    </p:spTree>
    <p:extLst>
      <p:ext uri="{BB962C8B-B14F-4D97-AF65-F5344CB8AC3E}">
        <p14:creationId xmlns:p14="http://schemas.microsoft.com/office/powerpoint/2010/main" val="734699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535127"/>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239059" y="1359647"/>
            <a:ext cx="8785412" cy="4691529"/>
          </a:xfrm>
        </p:spPr>
        <p:txBody>
          <a:bodyPr>
            <a:normAutofit fontScale="92500" lnSpcReduction="10000"/>
          </a:bodyPr>
          <a:lstStyle/>
          <a:p>
            <a:pPr marL="514350" indent="-514350" algn="just">
              <a:buFont typeface="+mj-lt"/>
              <a:buAutoNum type="arabicPeriod"/>
            </a:pPr>
            <a:r>
              <a:rPr lang="fr-FR" sz="2800" b="1" dirty="0" smtClean="0"/>
              <a:t>Le contexte de la distribution des MILDA en milieu scolaire</a:t>
            </a:r>
          </a:p>
          <a:p>
            <a:pPr marL="0" indent="0" algn="just">
              <a:buNone/>
            </a:pPr>
            <a:endParaRPr lang="fr-FR" sz="2600" b="1" dirty="0" smtClean="0"/>
          </a:p>
          <a:p>
            <a:pPr algn="just"/>
            <a:r>
              <a:rPr lang="fr-FR" sz="2600" dirty="0"/>
              <a:t>La distribution </a:t>
            </a:r>
            <a:r>
              <a:rPr lang="fr-FR" sz="2600" dirty="0" smtClean="0"/>
              <a:t>des MILDA  en </a:t>
            </a:r>
            <a:r>
              <a:rPr lang="fr-FR" sz="2600" dirty="0"/>
              <a:t>milieu scolaire fait partie des </a:t>
            </a:r>
            <a:r>
              <a:rPr lang="fr-FR" sz="2600" dirty="0" smtClean="0"/>
              <a:t>canaux de distribution du Plan </a:t>
            </a:r>
            <a:r>
              <a:rPr lang="fr-FR" sz="2600" dirty="0"/>
              <a:t>Stratégique National 2018-2022 du Programme National de lutte contre le Paludisme (PNLP</a:t>
            </a:r>
            <a:r>
              <a:rPr lang="fr-FR" sz="2600" dirty="0" smtClean="0"/>
              <a:t>);</a:t>
            </a:r>
          </a:p>
          <a:p>
            <a:pPr marL="0" indent="0" algn="just">
              <a:buNone/>
            </a:pPr>
            <a:endParaRPr lang="en-US" sz="2600" dirty="0"/>
          </a:p>
          <a:p>
            <a:pPr algn="just"/>
            <a:r>
              <a:rPr lang="fr-FR" sz="2600" dirty="0" smtClean="0"/>
              <a:t>Elle appuie les canaux de distribution déjà existants à savoir : la routine et la campagne de masse; </a:t>
            </a:r>
          </a:p>
          <a:p>
            <a:pPr algn="just"/>
            <a:endParaRPr lang="fr-FR" sz="2600" dirty="0"/>
          </a:p>
          <a:p>
            <a:pPr algn="just"/>
            <a:r>
              <a:rPr lang="fr-FR" sz="2600" dirty="0"/>
              <a:t>Le secteur éducatif présente plusieurs avantages </a:t>
            </a:r>
            <a:r>
              <a:rPr lang="fr-FR" sz="2600" dirty="0" smtClean="0"/>
              <a:t>pour améliorer la couverture universelle de MILDA autrement dit, la disponibilité des MILDA dans les ménages. Ces avantages sont entre autres: </a:t>
            </a:r>
          </a:p>
          <a:p>
            <a:pPr lvl="1" algn="just">
              <a:lnSpc>
                <a:spcPct val="70000"/>
              </a:lnSpc>
              <a:buFont typeface="Wingdings" charset="2"/>
              <a:buChar char="ü"/>
            </a:pPr>
            <a:endParaRPr lang="en-US" sz="2400" dirty="0"/>
          </a:p>
          <a:p>
            <a:pPr algn="just">
              <a:lnSpc>
                <a:spcPct val="70000"/>
              </a:lnSpc>
            </a:pPr>
            <a:endParaRPr lang="fr-FR" sz="24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4</a:t>
            </a:fld>
            <a:endParaRPr lang="en-US" dirty="0"/>
          </a:p>
        </p:txBody>
      </p:sp>
    </p:spTree>
    <p:extLst>
      <p:ext uri="{BB962C8B-B14F-4D97-AF65-F5344CB8AC3E}">
        <p14:creationId xmlns:p14="http://schemas.microsoft.com/office/powerpoint/2010/main" val="3294389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60166"/>
            <a:ext cx="7533113" cy="505246"/>
          </a:xfrm>
        </p:spPr>
        <p:txBody>
          <a:bodyPr>
            <a:normAutofit fontScale="90000"/>
          </a:bodyPr>
          <a:lstStyle/>
          <a:p>
            <a:r>
              <a:rPr lang="en-US" dirty="0" smtClean="0"/>
              <a:t/>
            </a:r>
            <a:br>
              <a:rPr lang="en-US" dirty="0" smtClean="0"/>
            </a:br>
            <a:r>
              <a:rPr lang="en-US" dirty="0" smtClean="0"/>
              <a:t>SIXIEME   </a:t>
            </a:r>
            <a:r>
              <a:rPr lang="en-US" dirty="0"/>
              <a:t>SESSION </a:t>
            </a:r>
            <a:br>
              <a:rPr lang="en-US" dirty="0"/>
            </a:br>
            <a:endParaRPr lang="en-US" dirty="0"/>
          </a:p>
        </p:txBody>
      </p:sp>
      <p:sp>
        <p:nvSpPr>
          <p:cNvPr id="3" name="Content Placeholder 2"/>
          <p:cNvSpPr>
            <a:spLocks noGrp="1"/>
          </p:cNvSpPr>
          <p:nvPr>
            <p:ph idx="1"/>
          </p:nvPr>
        </p:nvSpPr>
        <p:spPr>
          <a:xfrm>
            <a:off x="194235" y="1314824"/>
            <a:ext cx="8830235" cy="4941288"/>
          </a:xfrm>
        </p:spPr>
        <p:txBody>
          <a:bodyPr>
            <a:noAutofit/>
          </a:bodyPr>
          <a:lstStyle/>
          <a:p>
            <a:pPr marL="514350" indent="-514350" algn="just">
              <a:lnSpc>
                <a:spcPct val="110000"/>
              </a:lnSpc>
              <a:buFont typeface="+mj-lt"/>
              <a:buAutoNum type="arabicPeriod"/>
            </a:pPr>
            <a:r>
              <a:rPr lang="fr-FR" sz="2400" b="1" dirty="0" smtClean="0"/>
              <a:t>La stratégie de la distribution de MILDA en milieu scolaire</a:t>
            </a:r>
          </a:p>
          <a:p>
            <a:pPr algn="just"/>
            <a:r>
              <a:rPr lang="fr-FR" sz="2300" dirty="0"/>
              <a:t>Il s’agit d’une de distribution qui durera 1 jour au cours de laquelle tous les élèves des classes des 1</a:t>
            </a:r>
            <a:r>
              <a:rPr lang="fr-FR" sz="2300" baseline="30000" dirty="0"/>
              <a:t>ère</a:t>
            </a:r>
            <a:r>
              <a:rPr lang="fr-FR" sz="2300" dirty="0"/>
              <a:t>, 3</a:t>
            </a:r>
            <a:r>
              <a:rPr lang="fr-FR" sz="2300" baseline="30000" dirty="0"/>
              <a:t>ème</a:t>
            </a:r>
            <a:r>
              <a:rPr lang="fr-FR" sz="2300" dirty="0"/>
              <a:t> et 5</a:t>
            </a:r>
            <a:r>
              <a:rPr lang="fr-FR" sz="2300" baseline="30000" dirty="0"/>
              <a:t>ème</a:t>
            </a:r>
            <a:r>
              <a:rPr lang="fr-FR" sz="2300" dirty="0"/>
              <a:t> Année recevront leur MILDA dans les classes à travers les </a:t>
            </a:r>
            <a:r>
              <a:rPr lang="fr-FR" sz="2300" dirty="0" smtClean="0"/>
              <a:t>enseignants; </a:t>
            </a:r>
          </a:p>
          <a:p>
            <a:pPr marL="0" indent="0" algn="just">
              <a:buNone/>
            </a:pPr>
            <a:endParaRPr lang="en-US" sz="2300" dirty="0"/>
          </a:p>
          <a:p>
            <a:pPr algn="just"/>
            <a:r>
              <a:rPr lang="fr-FR" sz="2300" dirty="0"/>
              <a:t>La stratégie utilisée est la distribution dans les écoles qui se fera à travers l’échange de la moustiquaire contre une fiche </a:t>
            </a:r>
            <a:r>
              <a:rPr lang="fr-FR" sz="2300" dirty="0" smtClean="0"/>
              <a:t>d’enregistrement; </a:t>
            </a:r>
          </a:p>
          <a:p>
            <a:pPr algn="just"/>
            <a:endParaRPr lang="en-US" sz="2300" dirty="0"/>
          </a:p>
          <a:p>
            <a:pPr algn="just"/>
            <a:r>
              <a:rPr lang="fr-FR" sz="2300" dirty="0"/>
              <a:t>Les moustiquaires seront enlevées de leur emballage initial. Le projet fournira les emballages ordinaires (sac en plastique) pour le transport individuel des moustiquaires mises à la disposition des bénéficiaires.</a:t>
            </a:r>
            <a:endParaRPr lang="en-US" sz="2300" dirty="0"/>
          </a:p>
          <a:p>
            <a:pPr marL="0" indent="0">
              <a:buNone/>
            </a:pPr>
            <a:endParaRPr lang="en-US" sz="2300" dirty="0"/>
          </a:p>
          <a:p>
            <a:pPr marL="0" indent="0" algn="just">
              <a:lnSpc>
                <a:spcPct val="110000"/>
              </a:lnSpc>
              <a:buNone/>
            </a:pPr>
            <a:r>
              <a:rPr lang="fr-FR" sz="2400" b="1" dirty="0" smtClean="0"/>
              <a:t> </a:t>
            </a:r>
          </a:p>
        </p:txBody>
      </p:sp>
      <p:sp>
        <p:nvSpPr>
          <p:cNvPr id="4" name="Slide Number Placeholder 3"/>
          <p:cNvSpPr>
            <a:spLocks noGrp="1"/>
          </p:cNvSpPr>
          <p:nvPr>
            <p:ph type="sldNum" sz="quarter" idx="12"/>
          </p:nvPr>
        </p:nvSpPr>
        <p:spPr/>
        <p:txBody>
          <a:bodyPr/>
          <a:lstStyle/>
          <a:p>
            <a:fld id="{C4DDA4C8-0D31-0E4C-85E1-4552E994C258}" type="slidenum">
              <a:rPr lang="en-US" smtClean="0"/>
              <a:t>40</a:t>
            </a:fld>
            <a:endParaRPr lang="en-US" dirty="0"/>
          </a:p>
        </p:txBody>
      </p:sp>
    </p:spTree>
    <p:extLst>
      <p:ext uri="{BB962C8B-B14F-4D97-AF65-F5344CB8AC3E}">
        <p14:creationId xmlns:p14="http://schemas.microsoft.com/office/powerpoint/2010/main" val="3998278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60166"/>
            <a:ext cx="7533113" cy="505246"/>
          </a:xfrm>
        </p:spPr>
        <p:txBody>
          <a:bodyPr>
            <a:normAutofit fontScale="90000"/>
          </a:bodyPr>
          <a:lstStyle/>
          <a:p>
            <a:r>
              <a:rPr lang="en-US" dirty="0" smtClean="0"/>
              <a:t/>
            </a:r>
            <a:br>
              <a:rPr lang="en-US" dirty="0" smtClean="0"/>
            </a:br>
            <a:r>
              <a:rPr lang="en-US" dirty="0" smtClean="0"/>
              <a:t>SIXIEME SESSION </a:t>
            </a:r>
            <a:r>
              <a:rPr lang="en-US" dirty="0"/>
              <a:t/>
            </a:r>
            <a:br>
              <a:rPr lang="en-US" dirty="0"/>
            </a:br>
            <a:endParaRPr lang="en-US" dirty="0"/>
          </a:p>
        </p:txBody>
      </p:sp>
      <p:sp>
        <p:nvSpPr>
          <p:cNvPr id="3" name="Content Placeholder 2"/>
          <p:cNvSpPr>
            <a:spLocks noGrp="1"/>
          </p:cNvSpPr>
          <p:nvPr>
            <p:ph idx="1"/>
          </p:nvPr>
        </p:nvSpPr>
        <p:spPr>
          <a:xfrm>
            <a:off x="194235" y="1314824"/>
            <a:ext cx="8830235" cy="4941288"/>
          </a:xfrm>
        </p:spPr>
        <p:txBody>
          <a:bodyPr>
            <a:noAutofit/>
          </a:bodyPr>
          <a:lstStyle/>
          <a:p>
            <a:pPr marL="457200" indent="-457200" algn="just">
              <a:lnSpc>
                <a:spcPct val="110000"/>
              </a:lnSpc>
              <a:buFont typeface="+mj-lt"/>
              <a:buAutoNum type="arabicPeriod" startAt="2"/>
            </a:pPr>
            <a:r>
              <a:rPr lang="fr-FR" sz="2400" b="1" dirty="0"/>
              <a:t>L’organisation des sites de distribution </a:t>
            </a:r>
          </a:p>
          <a:p>
            <a:pPr algn="just">
              <a:lnSpc>
                <a:spcPct val="110000"/>
              </a:lnSpc>
            </a:pPr>
            <a:r>
              <a:rPr lang="fr-FR" sz="2400" dirty="0"/>
              <a:t>Les maitres des écoles des classes concernées assureront la distribution des MILDA aux </a:t>
            </a:r>
            <a:r>
              <a:rPr lang="fr-FR" sz="2400" dirty="0" smtClean="0"/>
              <a:t>élèves;</a:t>
            </a:r>
          </a:p>
          <a:p>
            <a:pPr algn="just">
              <a:lnSpc>
                <a:spcPct val="110000"/>
              </a:lnSpc>
            </a:pPr>
            <a:r>
              <a:rPr lang="fr-FR" sz="2400" dirty="0" smtClean="0"/>
              <a:t>La distribution se </a:t>
            </a:r>
            <a:r>
              <a:rPr lang="fr-FR" sz="2400" dirty="0"/>
              <a:t>fera dans les écoles concernées à travers les fiches d’enregistrement qui seront tenues et signées par les enseignants et les directeurs d’école à la fin de la distribution.</a:t>
            </a:r>
            <a:endParaRPr lang="en-US" sz="2400" dirty="0"/>
          </a:p>
          <a:p>
            <a:r>
              <a:rPr lang="fr-FR" sz="2400" b="1" dirty="0"/>
              <a:t>Pendant la </a:t>
            </a:r>
            <a:r>
              <a:rPr lang="fr-FR" sz="2400" b="1" dirty="0" smtClean="0"/>
              <a:t>distribution</a:t>
            </a:r>
            <a:r>
              <a:rPr lang="en-US" sz="2400" dirty="0" smtClean="0"/>
              <a:t>, l</a:t>
            </a:r>
            <a:r>
              <a:rPr lang="fr-FR" sz="2400" dirty="0" smtClean="0"/>
              <a:t>es </a:t>
            </a:r>
            <a:r>
              <a:rPr lang="fr-FR" sz="2400" dirty="0"/>
              <a:t>élèves absents auront trois (3) jours pour recevoir leur MILDA chez le directeur de l’école à travers </a:t>
            </a:r>
            <a:r>
              <a:rPr lang="fr-FR" sz="2400" dirty="0" smtClean="0"/>
              <a:t>l’enseignant;</a:t>
            </a:r>
          </a:p>
          <a:p>
            <a:r>
              <a:rPr lang="fr-FR" sz="2400" dirty="0" smtClean="0"/>
              <a:t>Au </a:t>
            </a:r>
            <a:r>
              <a:rPr lang="fr-FR" sz="2400" dirty="0"/>
              <a:t>delà de ce délai, les MILDA seront retournées dans le centre de santé le plus proche pour reconstituer le stock de la distribution de routine. </a:t>
            </a:r>
            <a:endParaRPr lang="en-US" sz="2400" dirty="0"/>
          </a:p>
          <a:p>
            <a:r>
              <a:rPr lang="fr-FR" sz="2400" dirty="0"/>
              <a:t> </a:t>
            </a:r>
            <a:endParaRPr lang="en-US" sz="2400" dirty="0"/>
          </a:p>
          <a:p>
            <a:pPr marL="514350" indent="-514350" algn="just">
              <a:lnSpc>
                <a:spcPct val="110000"/>
              </a:lnSpc>
              <a:buFont typeface="+mj-lt"/>
              <a:buAutoNum type="arabicPeriod" startAt="2"/>
            </a:pPr>
            <a:endParaRPr lang="fr-FR" sz="24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41</a:t>
            </a:fld>
            <a:endParaRPr lang="en-US" dirty="0"/>
          </a:p>
        </p:txBody>
      </p:sp>
    </p:spTree>
    <p:extLst>
      <p:ext uri="{BB962C8B-B14F-4D97-AF65-F5344CB8AC3E}">
        <p14:creationId xmlns:p14="http://schemas.microsoft.com/office/powerpoint/2010/main" val="3520501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60166"/>
            <a:ext cx="7533113" cy="505246"/>
          </a:xfrm>
        </p:spPr>
        <p:txBody>
          <a:bodyPr>
            <a:normAutofit fontScale="90000"/>
          </a:bodyPr>
          <a:lstStyle/>
          <a:p>
            <a:r>
              <a:rPr lang="en-US" dirty="0" smtClean="0"/>
              <a:t/>
            </a:r>
            <a:br>
              <a:rPr lang="en-US" dirty="0" smtClean="0"/>
            </a:br>
            <a:r>
              <a:rPr lang="en-US" dirty="0" smtClean="0"/>
              <a:t>SIXIEME SESSION </a:t>
            </a:r>
            <a:r>
              <a:rPr lang="en-US" dirty="0"/>
              <a:t/>
            </a:r>
            <a:br>
              <a:rPr lang="en-US" dirty="0"/>
            </a:br>
            <a:endParaRPr lang="en-US" dirty="0"/>
          </a:p>
        </p:txBody>
      </p:sp>
      <p:sp>
        <p:nvSpPr>
          <p:cNvPr id="3" name="Content Placeholder 2"/>
          <p:cNvSpPr>
            <a:spLocks noGrp="1"/>
          </p:cNvSpPr>
          <p:nvPr>
            <p:ph idx="1"/>
          </p:nvPr>
        </p:nvSpPr>
        <p:spPr>
          <a:xfrm>
            <a:off x="194235" y="1314824"/>
            <a:ext cx="8830235" cy="4941288"/>
          </a:xfrm>
        </p:spPr>
        <p:txBody>
          <a:bodyPr>
            <a:noAutofit/>
          </a:bodyPr>
          <a:lstStyle/>
          <a:p>
            <a:pPr marL="457200" indent="-457200" algn="just">
              <a:lnSpc>
                <a:spcPct val="110000"/>
              </a:lnSpc>
              <a:buFont typeface="+mj-lt"/>
              <a:buAutoNum type="arabicPeriod" startAt="2"/>
            </a:pPr>
            <a:r>
              <a:rPr lang="fr-FR" sz="2400" b="1" dirty="0"/>
              <a:t>L’organisation des sites de distribution </a:t>
            </a:r>
          </a:p>
          <a:p>
            <a:pPr algn="just">
              <a:lnSpc>
                <a:spcPct val="110000"/>
              </a:lnSpc>
            </a:pPr>
            <a:r>
              <a:rPr lang="fr-FR" sz="2400" dirty="0"/>
              <a:t>Les maitres des écoles des classes concernées assureront la distribution des MILDA aux </a:t>
            </a:r>
            <a:r>
              <a:rPr lang="fr-FR" sz="2400" dirty="0" smtClean="0"/>
              <a:t>élèves;</a:t>
            </a:r>
          </a:p>
          <a:p>
            <a:pPr algn="just">
              <a:lnSpc>
                <a:spcPct val="110000"/>
              </a:lnSpc>
            </a:pPr>
            <a:r>
              <a:rPr lang="fr-FR" sz="2400" dirty="0" smtClean="0"/>
              <a:t>La distribution se </a:t>
            </a:r>
            <a:r>
              <a:rPr lang="fr-FR" sz="2400" dirty="0"/>
              <a:t>fera dans les écoles concernées à travers les fiches d’enregistrement qui seront tenues et signées par les enseignants et les directeurs d’école à la fin de la distribution.</a:t>
            </a:r>
            <a:endParaRPr lang="en-US" sz="2400" dirty="0"/>
          </a:p>
          <a:p>
            <a:r>
              <a:rPr lang="fr-FR" sz="2400" b="1" dirty="0"/>
              <a:t>Pendant la </a:t>
            </a:r>
            <a:r>
              <a:rPr lang="fr-FR" sz="2400" b="1" dirty="0" smtClean="0"/>
              <a:t>distribution</a:t>
            </a:r>
            <a:r>
              <a:rPr lang="en-US" sz="2400" dirty="0" smtClean="0"/>
              <a:t>, l</a:t>
            </a:r>
            <a:r>
              <a:rPr lang="fr-FR" sz="2400" dirty="0" smtClean="0"/>
              <a:t>es </a:t>
            </a:r>
            <a:r>
              <a:rPr lang="fr-FR" sz="2400" dirty="0"/>
              <a:t>élèves absents auront trois (3) jours pour recevoir leur MILDA chez le directeur de l’école à travers </a:t>
            </a:r>
            <a:r>
              <a:rPr lang="fr-FR" sz="2400" dirty="0" smtClean="0"/>
              <a:t>l’enseignant;</a:t>
            </a:r>
          </a:p>
          <a:p>
            <a:r>
              <a:rPr lang="fr-FR" sz="2400" dirty="0" smtClean="0"/>
              <a:t>Au </a:t>
            </a:r>
            <a:r>
              <a:rPr lang="fr-FR" sz="2400" dirty="0"/>
              <a:t>delà de ce délai, les MILDA seront retournées dans le centre de santé le plus proche pour reconstituer le stock de la distribution de routine. </a:t>
            </a:r>
            <a:endParaRPr lang="en-US" sz="2400" dirty="0"/>
          </a:p>
          <a:p>
            <a:r>
              <a:rPr lang="fr-FR" sz="2400" dirty="0"/>
              <a:t> </a:t>
            </a:r>
            <a:endParaRPr lang="en-US" sz="2400" dirty="0"/>
          </a:p>
          <a:p>
            <a:pPr marL="514350" indent="-514350" algn="just">
              <a:lnSpc>
                <a:spcPct val="110000"/>
              </a:lnSpc>
              <a:buFont typeface="+mj-lt"/>
              <a:buAutoNum type="arabicPeriod" startAt="2"/>
            </a:pPr>
            <a:endParaRPr lang="fr-FR" sz="24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42</a:t>
            </a:fld>
            <a:endParaRPr lang="en-US" dirty="0"/>
          </a:p>
        </p:txBody>
      </p:sp>
    </p:spTree>
    <p:extLst>
      <p:ext uri="{BB962C8B-B14F-4D97-AF65-F5344CB8AC3E}">
        <p14:creationId xmlns:p14="http://schemas.microsoft.com/office/powerpoint/2010/main" val="608101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18" y="660166"/>
            <a:ext cx="7533113" cy="505246"/>
          </a:xfrm>
        </p:spPr>
        <p:txBody>
          <a:bodyPr>
            <a:normAutofit fontScale="90000"/>
          </a:bodyPr>
          <a:lstStyle/>
          <a:p>
            <a:r>
              <a:rPr lang="en-US" dirty="0" smtClean="0"/>
              <a:t/>
            </a:r>
            <a:br>
              <a:rPr lang="en-US" dirty="0" smtClean="0"/>
            </a:br>
            <a:r>
              <a:rPr lang="en-US" dirty="0" smtClean="0"/>
              <a:t>SIXIEME SESSION </a:t>
            </a:r>
            <a:r>
              <a:rPr lang="en-US" dirty="0"/>
              <a:t/>
            </a:r>
            <a:br>
              <a:rPr lang="en-US" dirty="0"/>
            </a:br>
            <a:endParaRPr lang="en-US" dirty="0"/>
          </a:p>
        </p:txBody>
      </p:sp>
      <p:sp>
        <p:nvSpPr>
          <p:cNvPr id="3" name="Content Placeholder 2"/>
          <p:cNvSpPr>
            <a:spLocks noGrp="1"/>
          </p:cNvSpPr>
          <p:nvPr>
            <p:ph idx="1"/>
          </p:nvPr>
        </p:nvSpPr>
        <p:spPr>
          <a:xfrm>
            <a:off x="194235" y="1314824"/>
            <a:ext cx="8830235" cy="4941288"/>
          </a:xfrm>
        </p:spPr>
        <p:txBody>
          <a:bodyPr>
            <a:noAutofit/>
          </a:bodyPr>
          <a:lstStyle/>
          <a:p>
            <a:pPr marL="457200" indent="-457200">
              <a:buFont typeface="+mj-lt"/>
              <a:buAutoNum type="arabicPeriod" startAt="3"/>
            </a:pPr>
            <a:r>
              <a:rPr lang="fr-FR" sz="2800" b="1" dirty="0"/>
              <a:t>Le contenu des outils de gestion et leur </a:t>
            </a:r>
            <a:r>
              <a:rPr lang="fr-FR" sz="2800" b="1" dirty="0" smtClean="0"/>
              <a:t>remplissage</a:t>
            </a:r>
          </a:p>
          <a:p>
            <a:pPr marL="0" indent="0">
              <a:buNone/>
            </a:pPr>
            <a:r>
              <a:rPr lang="fr-FR" sz="2800" dirty="0" smtClean="0"/>
              <a:t>Dans le cadre du projet pilote de distribution des MILDA en milieu,  il est conçu trois (3) outils de gestion qui sont:</a:t>
            </a:r>
          </a:p>
          <a:p>
            <a:pPr marL="0" indent="0">
              <a:lnSpc>
                <a:spcPct val="50000"/>
              </a:lnSpc>
              <a:buNone/>
            </a:pPr>
            <a:endParaRPr lang="fr-FR" sz="2800" dirty="0" smtClean="0"/>
          </a:p>
          <a:p>
            <a:pPr>
              <a:buFont typeface="Wingdings" charset="2"/>
              <a:buChar char="ü"/>
            </a:pPr>
            <a:r>
              <a:rPr lang="fr-FR" sz="2800" dirty="0" smtClean="0"/>
              <a:t>La fiche de réception des MILDA par les DSEE</a:t>
            </a:r>
          </a:p>
          <a:p>
            <a:pPr>
              <a:buFont typeface="Wingdings" charset="2"/>
              <a:buChar char="ü"/>
            </a:pPr>
            <a:r>
              <a:rPr lang="fr-FR" sz="2800" dirty="0" smtClean="0"/>
              <a:t>La fiche de réception par les directeurs des écoles</a:t>
            </a:r>
          </a:p>
          <a:p>
            <a:pPr>
              <a:buFont typeface="Wingdings" charset="2"/>
              <a:buChar char="ü"/>
            </a:pPr>
            <a:r>
              <a:rPr lang="fr-FR" sz="2800" dirty="0" smtClean="0"/>
              <a:t>La fiche de distribution des MILDA dans les classes par les enseignants.</a:t>
            </a:r>
          </a:p>
          <a:p>
            <a:pPr marL="0" indent="0">
              <a:lnSpc>
                <a:spcPct val="50000"/>
              </a:lnSpc>
              <a:buNone/>
            </a:pPr>
            <a:endParaRPr lang="fr-FR" sz="2800" dirty="0" smtClean="0"/>
          </a:p>
          <a:p>
            <a:pPr marL="0" indent="0">
              <a:buNone/>
            </a:pPr>
            <a:r>
              <a:rPr lang="fr-FR" sz="2800" b="1" u="sng" dirty="0" smtClean="0"/>
              <a:t>NB</a:t>
            </a:r>
            <a:r>
              <a:rPr lang="fr-FR" sz="2800" dirty="0" smtClean="0"/>
              <a:t>: voir le fichier Excel pour expliquer le remplissage des différents outils </a:t>
            </a:r>
            <a:endParaRPr lang="fr-FR" sz="2800" dirty="0"/>
          </a:p>
          <a:p>
            <a:pPr marL="0" indent="0">
              <a:buNone/>
            </a:pPr>
            <a:endParaRPr lang="en-US" sz="2800" b="1" dirty="0"/>
          </a:p>
          <a:p>
            <a:pPr marL="0" indent="0" algn="just">
              <a:lnSpc>
                <a:spcPct val="110000"/>
              </a:lnSpc>
              <a:buNone/>
            </a:pPr>
            <a:endParaRPr lang="fr-FR" sz="28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43</a:t>
            </a:fld>
            <a:endParaRPr lang="en-US" dirty="0"/>
          </a:p>
        </p:txBody>
      </p:sp>
    </p:spTree>
    <p:extLst>
      <p:ext uri="{BB962C8B-B14F-4D97-AF65-F5344CB8AC3E}">
        <p14:creationId xmlns:p14="http://schemas.microsoft.com/office/powerpoint/2010/main" val="3034256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35" y="1568824"/>
            <a:ext cx="8755529" cy="3555999"/>
          </a:xfrm>
        </p:spPr>
        <p:txBody>
          <a:bodyPr>
            <a:normAutofit/>
          </a:bodyPr>
          <a:lstStyle/>
          <a:p>
            <a:r>
              <a:rPr lang="en-US" dirty="0" smtClean="0"/>
              <a:t/>
            </a:r>
            <a:br>
              <a:rPr lang="en-US" dirty="0" smtClean="0"/>
            </a:br>
            <a:r>
              <a:rPr lang="en-US" sz="4800" dirty="0" smtClean="0"/>
              <a:t>MERCI DE VOTRE PATIENCE!</a:t>
            </a:r>
            <a:endParaRPr lang="en-US" sz="4800" dirty="0"/>
          </a:p>
        </p:txBody>
      </p:sp>
      <p:sp>
        <p:nvSpPr>
          <p:cNvPr id="4" name="Slide Number Placeholder 3"/>
          <p:cNvSpPr>
            <a:spLocks noGrp="1"/>
          </p:cNvSpPr>
          <p:nvPr>
            <p:ph type="sldNum" sz="quarter" idx="12"/>
          </p:nvPr>
        </p:nvSpPr>
        <p:spPr/>
        <p:txBody>
          <a:bodyPr/>
          <a:lstStyle/>
          <a:p>
            <a:fld id="{C4DDA4C8-0D31-0E4C-85E1-4552E994C258}" type="slidenum">
              <a:rPr lang="en-US" smtClean="0"/>
              <a:t>44</a:t>
            </a:fld>
            <a:endParaRPr lang="en-US" dirty="0"/>
          </a:p>
        </p:txBody>
      </p:sp>
    </p:spTree>
    <p:extLst>
      <p:ext uri="{BB962C8B-B14F-4D97-AF65-F5344CB8AC3E}">
        <p14:creationId xmlns:p14="http://schemas.microsoft.com/office/powerpoint/2010/main" val="2255092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535127"/>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239059" y="1359647"/>
            <a:ext cx="8785412" cy="4691529"/>
          </a:xfrm>
        </p:spPr>
        <p:txBody>
          <a:bodyPr>
            <a:normAutofit/>
          </a:bodyPr>
          <a:lstStyle/>
          <a:p>
            <a:pPr lvl="0" algn="just">
              <a:buFont typeface="Wingdings" charset="2"/>
              <a:buChar char="ü"/>
            </a:pPr>
            <a:r>
              <a:rPr lang="fr-FR" sz="2400" dirty="0" smtClean="0"/>
              <a:t>La fonctionnalité et  l’ancrage du système éducatif sur </a:t>
            </a:r>
            <a:r>
              <a:rPr lang="fr-FR" sz="2400" dirty="0"/>
              <a:t>le plan national </a:t>
            </a:r>
            <a:r>
              <a:rPr lang="fr-FR" sz="2400" dirty="0" smtClean="0"/>
              <a:t>;</a:t>
            </a:r>
            <a:endParaRPr lang="en-US" sz="2400" dirty="0"/>
          </a:p>
          <a:p>
            <a:pPr lvl="0" algn="just">
              <a:buFont typeface="Wingdings" charset="2"/>
              <a:buChar char="ü"/>
            </a:pPr>
            <a:r>
              <a:rPr lang="fr-FR" sz="2400" dirty="0"/>
              <a:t>L</a:t>
            </a:r>
            <a:r>
              <a:rPr lang="fr-FR" sz="2400" dirty="0" smtClean="0"/>
              <a:t>a </a:t>
            </a:r>
            <a:r>
              <a:rPr lang="fr-FR" sz="2400" dirty="0"/>
              <a:t>présence d’autorités scolaires locales, efficaces et </a:t>
            </a:r>
            <a:r>
              <a:rPr lang="fr-FR" sz="2400" dirty="0" smtClean="0"/>
              <a:t>impliquées;</a:t>
            </a:r>
            <a:endParaRPr lang="en-US" sz="2400" dirty="0"/>
          </a:p>
          <a:p>
            <a:pPr lvl="0" algn="just">
              <a:buFont typeface="Wingdings" charset="2"/>
              <a:buChar char="ü"/>
            </a:pPr>
            <a:r>
              <a:rPr lang="fr-FR" sz="2400" dirty="0" smtClean="0"/>
              <a:t>Les </a:t>
            </a:r>
            <a:r>
              <a:rPr lang="fr-FR" sz="2400" dirty="0"/>
              <a:t>taux de scolarisation plus élevés </a:t>
            </a:r>
            <a:r>
              <a:rPr lang="fr-FR" sz="2400" dirty="0" smtClean="0">
                <a:solidFill>
                  <a:schemeClr val="tx1"/>
                </a:solidFill>
              </a:rPr>
              <a:t>(80.1% in Boké Région</a:t>
            </a:r>
            <a:r>
              <a:rPr lang="fr-FR" sz="2400" baseline="30000" dirty="0" smtClean="0">
                <a:solidFill>
                  <a:schemeClr val="tx1"/>
                </a:solidFill>
              </a:rPr>
              <a:t>1</a:t>
            </a:r>
            <a:r>
              <a:rPr lang="fr-FR" sz="2400" dirty="0" smtClean="0">
                <a:solidFill>
                  <a:schemeClr val="tx1"/>
                </a:solidFill>
              </a:rPr>
              <a:t>);</a:t>
            </a:r>
          </a:p>
          <a:p>
            <a:pPr lvl="0" algn="just">
              <a:buFont typeface="Wingdings" charset="2"/>
              <a:buChar char="ü"/>
            </a:pPr>
            <a:r>
              <a:rPr lang="fr-FR" sz="2400" dirty="0"/>
              <a:t>La possibilité de distribuer de grandes quantités de MILDA chaque année et d’atteindre ainsi une large proportion des élèves ciblés ;</a:t>
            </a:r>
            <a:endParaRPr lang="en-US" sz="2400" dirty="0"/>
          </a:p>
          <a:p>
            <a:pPr lvl="0" algn="just">
              <a:buFont typeface="Wingdings" charset="2"/>
              <a:buChar char="ü"/>
            </a:pPr>
            <a:r>
              <a:rPr lang="fr-FR" sz="2400" dirty="0"/>
              <a:t>Une capacité d’adaptation en ce qui concerne la taille du groupe cible ;</a:t>
            </a:r>
            <a:endParaRPr lang="en-US" sz="2400" dirty="0"/>
          </a:p>
          <a:p>
            <a:pPr algn="just">
              <a:buFont typeface="Wingdings" charset="2"/>
              <a:buChar char="ü"/>
            </a:pPr>
            <a:r>
              <a:rPr lang="fr-FR" sz="2400" dirty="0"/>
              <a:t>Les données sur la scolarisation sont souvent précises pour permettre d’éviter un travail de recensement distinct</a:t>
            </a:r>
            <a:r>
              <a:rPr lang="en-US" sz="2400" dirty="0"/>
              <a:t> </a:t>
            </a:r>
          </a:p>
          <a:p>
            <a:pPr lvl="1" algn="just">
              <a:lnSpc>
                <a:spcPct val="70000"/>
              </a:lnSpc>
              <a:buFont typeface="Wingdings" charset="2"/>
              <a:buChar char="ü"/>
            </a:pPr>
            <a:endParaRPr lang="en-US" sz="2400" dirty="0"/>
          </a:p>
          <a:p>
            <a:pPr algn="just">
              <a:lnSpc>
                <a:spcPct val="70000"/>
              </a:lnSpc>
            </a:pPr>
            <a:endParaRPr lang="fr-FR" sz="24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5</a:t>
            </a:fld>
            <a:endParaRPr lang="en-US" dirty="0"/>
          </a:p>
        </p:txBody>
      </p:sp>
      <p:sp>
        <p:nvSpPr>
          <p:cNvPr id="5" name="TextBox 4"/>
          <p:cNvSpPr txBox="1"/>
          <p:nvPr/>
        </p:nvSpPr>
        <p:spPr>
          <a:xfrm>
            <a:off x="357594" y="6051176"/>
            <a:ext cx="5229167" cy="276999"/>
          </a:xfrm>
          <a:prstGeom prst="rect">
            <a:avLst/>
          </a:prstGeom>
          <a:noFill/>
        </p:spPr>
        <p:txBody>
          <a:bodyPr wrap="square" rtlCol="0">
            <a:spAutoFit/>
          </a:bodyPr>
          <a:lstStyle/>
          <a:p>
            <a:r>
              <a:rPr lang="en-US" sz="1200" dirty="0" smtClean="0">
                <a:solidFill>
                  <a:srgbClr val="000000"/>
                </a:solidFill>
              </a:rPr>
              <a:t>1. Institute National de la Statistique, Annuaire Statistique 2016</a:t>
            </a:r>
            <a:endParaRPr lang="en-US" sz="1200" dirty="0">
              <a:solidFill>
                <a:srgbClr val="000000"/>
              </a:solidFill>
            </a:endParaRPr>
          </a:p>
        </p:txBody>
      </p:sp>
    </p:spTree>
    <p:extLst>
      <p:ext uri="{BB962C8B-B14F-4D97-AF65-F5344CB8AC3E}">
        <p14:creationId xmlns:p14="http://schemas.microsoft.com/office/powerpoint/2010/main" val="3994724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535127"/>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104588" y="1359647"/>
            <a:ext cx="8919883" cy="4691529"/>
          </a:xfrm>
        </p:spPr>
        <p:txBody>
          <a:bodyPr>
            <a:noAutofit/>
          </a:bodyPr>
          <a:lstStyle/>
          <a:p>
            <a:pPr algn="just"/>
            <a:r>
              <a:rPr lang="fr-FR" sz="2200" dirty="0"/>
              <a:t>Au regard de tous ces avantages, le </a:t>
            </a:r>
            <a:r>
              <a:rPr lang="fr-FR" sz="2200" dirty="0" smtClean="0"/>
              <a:t>PNLP en collaboration avec le projet VectorWorks </a:t>
            </a:r>
            <a:r>
              <a:rPr lang="fr-FR" sz="2200" dirty="0"/>
              <a:t>financé par l’USAID/</a:t>
            </a:r>
            <a:r>
              <a:rPr lang="fr-FR" sz="2200" dirty="0" smtClean="0"/>
              <a:t>PMI appui la </a:t>
            </a:r>
            <a:r>
              <a:rPr lang="fr-FR" sz="2200" dirty="0"/>
              <a:t>mise en œuvre de la stratégie de distribution des MILDA en milieu </a:t>
            </a:r>
            <a:r>
              <a:rPr lang="fr-FR" sz="2200" dirty="0" smtClean="0"/>
              <a:t>scolaire. </a:t>
            </a:r>
            <a:endParaRPr lang="fr-FR" sz="2200" dirty="0"/>
          </a:p>
          <a:p>
            <a:pPr algn="just"/>
            <a:r>
              <a:rPr lang="fr-FR" sz="2200" dirty="0" smtClean="0"/>
              <a:t>Cet </a:t>
            </a:r>
            <a:r>
              <a:rPr lang="fr-FR" sz="2200" dirty="0"/>
              <a:t>appui commence par un projet pilote dans la préfecture de Boffa où les MILDA seront distribuées dans toutes les écoles élémentaires (publiques, privées et communautaires) au niveau des élèves des classes de 1</a:t>
            </a:r>
            <a:r>
              <a:rPr lang="fr-FR" sz="2200" baseline="30000" dirty="0"/>
              <a:t>ères,</a:t>
            </a:r>
            <a:r>
              <a:rPr lang="fr-FR" sz="2200" dirty="0"/>
              <a:t> 3</a:t>
            </a:r>
            <a:r>
              <a:rPr lang="fr-FR" sz="2200" baseline="30000" dirty="0"/>
              <a:t>èmes</a:t>
            </a:r>
            <a:r>
              <a:rPr lang="fr-FR" sz="2200" dirty="0"/>
              <a:t> et 5</a:t>
            </a:r>
            <a:r>
              <a:rPr lang="fr-FR" sz="2200" baseline="30000" dirty="0"/>
              <a:t>èmes</a:t>
            </a:r>
            <a:r>
              <a:rPr lang="fr-FR" sz="2200" dirty="0"/>
              <a:t> années</a:t>
            </a:r>
            <a:r>
              <a:rPr lang="fr-FR" sz="2200" dirty="0" smtClean="0"/>
              <a:t>.</a:t>
            </a:r>
            <a:endParaRPr lang="en-US" sz="2200" dirty="0"/>
          </a:p>
          <a:p>
            <a:pPr algn="just"/>
            <a:r>
              <a:rPr lang="en-US" sz="2200" dirty="0" smtClean="0"/>
              <a:t>C</a:t>
            </a:r>
            <a:r>
              <a:rPr lang="fr-FR" sz="2200" dirty="0" smtClean="0"/>
              <a:t>e projet pilote va englober toutes les </a:t>
            </a:r>
            <a:r>
              <a:rPr lang="fr-FR" sz="2200" dirty="0"/>
              <a:t>sept sous-préfectures </a:t>
            </a:r>
            <a:r>
              <a:rPr lang="fr-FR" sz="2200" dirty="0" smtClean="0"/>
              <a:t>de </a:t>
            </a:r>
            <a:r>
              <a:rPr lang="fr-FR" sz="2200" dirty="0" smtClean="0"/>
              <a:t>Boffa </a:t>
            </a:r>
            <a:r>
              <a:rPr lang="fr-FR" sz="2200" dirty="0" smtClean="0"/>
              <a:t>et </a:t>
            </a:r>
            <a:r>
              <a:rPr lang="fr-FR" sz="2200" dirty="0"/>
              <a:t>la commune </a:t>
            </a:r>
            <a:r>
              <a:rPr lang="fr-FR" sz="2200" dirty="0" smtClean="0"/>
              <a:t>urbaine.  </a:t>
            </a:r>
            <a:endParaRPr lang="en-US" sz="2200" dirty="0"/>
          </a:p>
          <a:p>
            <a:pPr algn="just"/>
            <a:r>
              <a:rPr lang="fr-FR" sz="2200" dirty="0"/>
              <a:t>Pour la </a:t>
            </a:r>
            <a:r>
              <a:rPr lang="fr-FR" sz="2200" dirty="0" smtClean="0"/>
              <a:t>réussite </a:t>
            </a:r>
            <a:r>
              <a:rPr lang="fr-FR" sz="2200" dirty="0"/>
              <a:t>des activités de cette intervention, il est important de procéder à la formation des différents acteurs impliqués dans la distribution scolaire de MILDA à tous les niveaux, d’où l’intérêt de ce guide de formation.</a:t>
            </a:r>
            <a:r>
              <a:rPr lang="en-US" sz="2200" dirty="0"/>
              <a:t> </a:t>
            </a:r>
            <a:endParaRPr lang="fr-FR" sz="22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6</a:t>
            </a:fld>
            <a:endParaRPr lang="en-US" dirty="0"/>
          </a:p>
        </p:txBody>
      </p:sp>
    </p:spTree>
    <p:extLst>
      <p:ext uri="{BB962C8B-B14F-4D97-AF65-F5344CB8AC3E}">
        <p14:creationId xmlns:p14="http://schemas.microsoft.com/office/powerpoint/2010/main" val="2897856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535127"/>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104588" y="1359647"/>
            <a:ext cx="8919883" cy="4691529"/>
          </a:xfrm>
        </p:spPr>
        <p:txBody>
          <a:bodyPr>
            <a:noAutofit/>
          </a:bodyPr>
          <a:lstStyle/>
          <a:p>
            <a:pPr marL="457200" indent="-457200" algn="just">
              <a:buFont typeface="+mj-lt"/>
              <a:buAutoNum type="arabicPeriod" startAt="2"/>
            </a:pPr>
            <a:r>
              <a:rPr lang="fr-FR" sz="2600" b="1" dirty="0"/>
              <a:t>L’objectif général et les objectifs spécifiques de la formation</a:t>
            </a:r>
          </a:p>
          <a:p>
            <a:r>
              <a:rPr lang="fr-FR" sz="2400" b="1" u="sng" dirty="0"/>
              <a:t>Objectif </a:t>
            </a:r>
            <a:r>
              <a:rPr lang="fr-FR" sz="2400" b="1" u="sng" dirty="0" smtClean="0"/>
              <a:t>général</a:t>
            </a:r>
            <a:endParaRPr lang="en-US" sz="2400" u="sng" dirty="0"/>
          </a:p>
          <a:p>
            <a:pPr marL="0" indent="0" algn="just">
              <a:buNone/>
            </a:pPr>
            <a:r>
              <a:rPr lang="fr-FR" sz="2400" dirty="0" smtClean="0"/>
              <a:t>Apprendre </a:t>
            </a:r>
            <a:r>
              <a:rPr lang="fr-FR" sz="2400" dirty="0"/>
              <a:t>aux agents distributeurs (enseignants) une bonne connaissance et aptitude pour la mise en œuvre des activités de la distribution des MILDA en milieu scolaire</a:t>
            </a:r>
            <a:r>
              <a:rPr lang="fr-FR" sz="2400" dirty="0" smtClean="0"/>
              <a:t>.</a:t>
            </a:r>
            <a:r>
              <a:rPr lang="fr-FR" sz="2400" dirty="0"/>
              <a:t> </a:t>
            </a:r>
            <a:endParaRPr lang="en-US" sz="2400" dirty="0"/>
          </a:p>
          <a:p>
            <a:pPr algn="just"/>
            <a:endParaRPr lang="fr-FR" sz="2200" b="1" dirty="0" smtClean="0"/>
          </a:p>
        </p:txBody>
      </p:sp>
      <p:sp>
        <p:nvSpPr>
          <p:cNvPr id="4" name="Slide Number Placeholder 3"/>
          <p:cNvSpPr>
            <a:spLocks noGrp="1"/>
          </p:cNvSpPr>
          <p:nvPr>
            <p:ph type="sldNum" sz="quarter" idx="12"/>
          </p:nvPr>
        </p:nvSpPr>
        <p:spPr/>
        <p:txBody>
          <a:bodyPr/>
          <a:lstStyle/>
          <a:p>
            <a:fld id="{C4DDA4C8-0D31-0E4C-85E1-4552E994C258}" type="slidenum">
              <a:rPr lang="en-US" smtClean="0"/>
              <a:t>7</a:t>
            </a:fld>
            <a:endParaRPr lang="en-US" dirty="0"/>
          </a:p>
        </p:txBody>
      </p:sp>
    </p:spTree>
    <p:extLst>
      <p:ext uri="{BB962C8B-B14F-4D97-AF65-F5344CB8AC3E}">
        <p14:creationId xmlns:p14="http://schemas.microsoft.com/office/powerpoint/2010/main" val="3295191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445480"/>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104588" y="1105647"/>
            <a:ext cx="8919883" cy="5259294"/>
          </a:xfrm>
        </p:spPr>
        <p:txBody>
          <a:bodyPr>
            <a:noAutofit/>
          </a:bodyPr>
          <a:lstStyle/>
          <a:p>
            <a:pPr marL="457200" indent="-457200" algn="just">
              <a:buFont typeface="+mj-lt"/>
              <a:buAutoNum type="arabicPeriod" startAt="2"/>
            </a:pPr>
            <a:r>
              <a:rPr lang="fr-FR" sz="1800" b="1" dirty="0"/>
              <a:t>L’objectif général et les objectifs spécifiques de la </a:t>
            </a:r>
            <a:r>
              <a:rPr lang="fr-FR" sz="1800" b="1" dirty="0" smtClean="0"/>
              <a:t>formation</a:t>
            </a:r>
          </a:p>
          <a:p>
            <a:pPr marL="0" indent="0" algn="just">
              <a:buNone/>
            </a:pPr>
            <a:endParaRPr lang="fr-FR" sz="1800" b="1" dirty="0" smtClean="0"/>
          </a:p>
          <a:p>
            <a:r>
              <a:rPr lang="fr-FR" sz="2000" b="1" u="sng" dirty="0"/>
              <a:t>Objectifs </a:t>
            </a:r>
            <a:r>
              <a:rPr lang="fr-FR" sz="2000" b="1" u="sng" dirty="0" smtClean="0"/>
              <a:t>spécifiques</a:t>
            </a:r>
            <a:r>
              <a:rPr lang="fr-FR" sz="2000" b="1" dirty="0" smtClean="0"/>
              <a:t>: </a:t>
            </a:r>
            <a:r>
              <a:rPr lang="fr-FR" sz="2000" b="1" i="1" dirty="0" smtClean="0"/>
              <a:t>Au </a:t>
            </a:r>
            <a:r>
              <a:rPr lang="fr-FR" sz="2000" b="1" i="1" dirty="0"/>
              <a:t>terme de la formation, les agents distributeurs doivent être capable de</a:t>
            </a:r>
            <a:r>
              <a:rPr lang="fr-FR" sz="2000" dirty="0"/>
              <a:t> </a:t>
            </a:r>
            <a:r>
              <a:rPr lang="fr-FR" sz="1800" dirty="0"/>
              <a:t>: </a:t>
            </a:r>
            <a:endParaRPr lang="en-US" sz="1800" dirty="0"/>
          </a:p>
          <a:p>
            <a:pPr lvl="0" algn="just">
              <a:buFont typeface="Wingdings" charset="2"/>
              <a:buChar char="ü"/>
            </a:pPr>
            <a:r>
              <a:rPr lang="fr-FR" sz="2400" dirty="0" smtClean="0"/>
              <a:t>Communiquer </a:t>
            </a:r>
            <a:r>
              <a:rPr lang="fr-FR" sz="2400" dirty="0"/>
              <a:t>à la population les informations générales sur le paludisme, le mode de transmission  ainsi que l’utilisation et l’entretien des MILDA;</a:t>
            </a:r>
            <a:endParaRPr lang="en-US" sz="2400" dirty="0"/>
          </a:p>
          <a:p>
            <a:pPr lvl="0" algn="just">
              <a:buFont typeface="Wingdings" charset="2"/>
              <a:buChar char="ü"/>
            </a:pPr>
            <a:r>
              <a:rPr lang="fr-FR" sz="2400" dirty="0"/>
              <a:t>Organiser la distribution des MILDA dans les écoles (1</a:t>
            </a:r>
            <a:r>
              <a:rPr lang="fr-FR" sz="2400" baseline="30000" dirty="0"/>
              <a:t>ère</a:t>
            </a:r>
            <a:r>
              <a:rPr lang="fr-FR" sz="2400" dirty="0"/>
              <a:t> année, 3</a:t>
            </a:r>
            <a:r>
              <a:rPr lang="fr-FR" sz="2400" baseline="30000" dirty="0"/>
              <a:t>ème</a:t>
            </a:r>
            <a:r>
              <a:rPr lang="fr-FR" sz="2400" dirty="0"/>
              <a:t> année et 5</a:t>
            </a:r>
            <a:r>
              <a:rPr lang="fr-FR" sz="2400" baseline="30000" dirty="0"/>
              <a:t>ème</a:t>
            </a:r>
            <a:r>
              <a:rPr lang="fr-FR" sz="2400" dirty="0"/>
              <a:t> année) ;</a:t>
            </a:r>
            <a:endParaRPr lang="en-US" sz="2400" dirty="0"/>
          </a:p>
          <a:p>
            <a:pPr lvl="0" algn="just">
              <a:buFont typeface="Wingdings" charset="2"/>
              <a:buChar char="ü"/>
            </a:pPr>
            <a:r>
              <a:rPr lang="fr-FR" sz="2400" dirty="0"/>
              <a:t>Utiliser les outils de gestion de distribution des MILDA (Fiches de pointage ou carnet avec souche) ;</a:t>
            </a:r>
            <a:endParaRPr lang="en-US" sz="2400" dirty="0"/>
          </a:p>
          <a:p>
            <a:pPr lvl="0" algn="just">
              <a:buFont typeface="Wingdings" charset="2"/>
              <a:buChar char="ü"/>
            </a:pPr>
            <a:r>
              <a:rPr lang="fr-FR" sz="2400" dirty="0"/>
              <a:t>Assurer la gestion des déchets après la distribution dans les écoles</a:t>
            </a:r>
            <a:endParaRPr lang="en-US" sz="2400" dirty="0"/>
          </a:p>
          <a:p>
            <a:pPr marL="0" indent="0" algn="just">
              <a:buNone/>
            </a:pPr>
            <a:endParaRPr lang="fr-FR" sz="2800" b="1" dirty="0"/>
          </a:p>
        </p:txBody>
      </p:sp>
    </p:spTree>
    <p:extLst>
      <p:ext uri="{BB962C8B-B14F-4D97-AF65-F5344CB8AC3E}">
        <p14:creationId xmlns:p14="http://schemas.microsoft.com/office/powerpoint/2010/main" val="1141128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06" y="660167"/>
            <a:ext cx="7752635" cy="445480"/>
          </a:xfrm>
        </p:spPr>
        <p:txBody>
          <a:bodyPr>
            <a:noAutofit/>
          </a:bodyPr>
          <a:lstStyle/>
          <a:p>
            <a:r>
              <a:rPr lang="en-US" sz="3600" dirty="0" smtClean="0"/>
              <a:t>PREMIERE SESSION </a:t>
            </a:r>
            <a:endParaRPr lang="en-US" sz="3600" dirty="0"/>
          </a:p>
        </p:txBody>
      </p:sp>
      <p:sp>
        <p:nvSpPr>
          <p:cNvPr id="3" name="Content Placeholder 2"/>
          <p:cNvSpPr>
            <a:spLocks noGrp="1"/>
          </p:cNvSpPr>
          <p:nvPr>
            <p:ph idx="1"/>
          </p:nvPr>
        </p:nvSpPr>
        <p:spPr>
          <a:xfrm>
            <a:off x="104588" y="1225175"/>
            <a:ext cx="8919883" cy="5139765"/>
          </a:xfrm>
        </p:spPr>
        <p:txBody>
          <a:bodyPr>
            <a:noAutofit/>
          </a:bodyPr>
          <a:lstStyle/>
          <a:p>
            <a:pPr marL="457200" indent="-457200" algn="just">
              <a:buFont typeface="+mj-lt"/>
              <a:buAutoNum type="arabicPeriod" startAt="3"/>
            </a:pPr>
            <a:r>
              <a:rPr lang="fr-FR" sz="2600" b="1" dirty="0">
                <a:solidFill>
                  <a:srgbClr val="000000"/>
                </a:solidFill>
              </a:rPr>
              <a:t>Le contenu </a:t>
            </a:r>
            <a:r>
              <a:rPr lang="fr-FR" sz="2600" b="1" dirty="0" smtClean="0">
                <a:solidFill>
                  <a:srgbClr val="000000"/>
                </a:solidFill>
              </a:rPr>
              <a:t>du guide aux </a:t>
            </a:r>
            <a:r>
              <a:rPr lang="fr-FR" sz="2600" b="1" dirty="0">
                <a:solidFill>
                  <a:srgbClr val="000000"/>
                </a:solidFill>
              </a:rPr>
              <a:t>enseignants </a:t>
            </a:r>
            <a:endParaRPr lang="fr-FR" sz="2600" b="1" dirty="0" smtClean="0">
              <a:solidFill>
                <a:srgbClr val="000000"/>
              </a:solidFill>
            </a:endParaRPr>
          </a:p>
          <a:p>
            <a:pPr algn="just">
              <a:buFont typeface="Wingdings" charset="2"/>
              <a:buChar char="ü"/>
            </a:pPr>
            <a:r>
              <a:rPr lang="fr-FR" sz="2600" dirty="0">
                <a:solidFill>
                  <a:srgbClr val="000000"/>
                </a:solidFill>
              </a:rPr>
              <a:t>C’est </a:t>
            </a:r>
            <a:r>
              <a:rPr lang="fr-FR" sz="2600" dirty="0" smtClean="0">
                <a:solidFill>
                  <a:srgbClr val="000000"/>
                </a:solidFill>
              </a:rPr>
              <a:t>un guide adressée </a:t>
            </a:r>
            <a:r>
              <a:rPr lang="fr-FR" sz="2600" dirty="0">
                <a:solidFill>
                  <a:srgbClr val="000000"/>
                </a:solidFill>
              </a:rPr>
              <a:t>aux enseignants dans la quelle il y a des messages d’information sur le paludisme tels que: </a:t>
            </a:r>
          </a:p>
          <a:p>
            <a:pPr marL="0" indent="0" algn="just">
              <a:buNone/>
            </a:pPr>
            <a:endParaRPr lang="fr-FR" sz="2600" dirty="0">
              <a:solidFill>
                <a:srgbClr val="000000"/>
              </a:solidFill>
            </a:endParaRPr>
          </a:p>
          <a:p>
            <a:pPr algn="just">
              <a:buFont typeface="Wingdings" charset="2"/>
              <a:buChar char="ü"/>
            </a:pPr>
            <a:r>
              <a:rPr lang="fr-FR" sz="2600" dirty="0">
                <a:solidFill>
                  <a:srgbClr val="000000"/>
                </a:solidFill>
              </a:rPr>
              <a:t>Le paludisme compte parmi les principales causes d’absentéisme à l’école avec des  des répercussions sur les résultats des élèves et de l’école</a:t>
            </a:r>
            <a:r>
              <a:rPr lang="fr-FR" sz="2600" dirty="0" smtClean="0">
                <a:solidFill>
                  <a:srgbClr val="000000"/>
                </a:solidFill>
              </a:rPr>
              <a:t>;</a:t>
            </a:r>
          </a:p>
          <a:p>
            <a:pPr algn="just">
              <a:buFont typeface="Wingdings" charset="2"/>
              <a:buChar char="ü"/>
            </a:pPr>
            <a:endParaRPr lang="fr-FR" sz="2600" dirty="0">
              <a:solidFill>
                <a:srgbClr val="000000"/>
              </a:solidFill>
            </a:endParaRPr>
          </a:p>
          <a:p>
            <a:pPr algn="just">
              <a:buFont typeface="Wingdings" charset="2"/>
              <a:buChar char="ü"/>
            </a:pPr>
            <a:r>
              <a:rPr lang="fr-FR" sz="2600" dirty="0">
                <a:solidFill>
                  <a:srgbClr val="000000"/>
                </a:solidFill>
              </a:rPr>
              <a:t>La Promotion de l’utilisation des moustiquaires peut donc contribuer à prévenir le paludisme parmi les élèves;</a:t>
            </a:r>
          </a:p>
          <a:p>
            <a:pPr algn="just">
              <a:buFont typeface="Wingdings" charset="2"/>
              <a:buChar char="ü"/>
            </a:pPr>
            <a:endParaRPr lang="fr-FR" sz="2600" dirty="0"/>
          </a:p>
          <a:p>
            <a:pPr marL="0" indent="0" algn="just">
              <a:buNone/>
            </a:pPr>
            <a:endParaRPr lang="fr-FR" sz="2600" dirty="0"/>
          </a:p>
          <a:p>
            <a:pPr marL="0" indent="0" algn="just">
              <a:buNone/>
            </a:pPr>
            <a:endParaRPr lang="fr-FR" sz="2600" dirty="0"/>
          </a:p>
        </p:txBody>
      </p:sp>
    </p:spTree>
    <p:extLst>
      <p:ext uri="{BB962C8B-B14F-4D97-AF65-F5344CB8AC3E}">
        <p14:creationId xmlns:p14="http://schemas.microsoft.com/office/powerpoint/2010/main" val="782992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34527</TotalTime>
  <Words>2233</Words>
  <Application>Microsoft Office PowerPoint</Application>
  <PresentationFormat>On-screen Show (4:3)</PresentationFormat>
  <Paragraphs>382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PREMIERE SESSION LE CONTEXTE, LES OBJECTIFS ET LA LETTRE AUX ENSEIGNANTS  </vt:lpstr>
      <vt:lpstr>PREMIERE SESSION </vt:lpstr>
      <vt:lpstr>PREMIERE SESSION </vt:lpstr>
      <vt:lpstr>PREMIERE SESSION </vt:lpstr>
      <vt:lpstr>PREMIERE SESSION </vt:lpstr>
      <vt:lpstr>PREMIERE SESSION </vt:lpstr>
      <vt:lpstr>PREMIERE SESSION </vt:lpstr>
      <vt:lpstr>PREMIERE SESSION </vt:lpstr>
      <vt:lpstr>PowerPoint Presentation</vt:lpstr>
      <vt:lpstr>PowerPoint Presentation</vt:lpstr>
      <vt:lpstr>PowerPoint Presentation</vt:lpstr>
      <vt:lpstr>PowerPoint Presentation</vt:lpstr>
      <vt:lpstr>PowerPoint Presentation</vt:lpstr>
      <vt:lpstr>DEUXIEME SESSION GENERALITE SUR LE PALUDISME  </vt:lpstr>
      <vt:lpstr>DEUXIEME SESSION </vt:lpstr>
      <vt:lpstr>DEUXIEME SESSION </vt:lpstr>
      <vt:lpstr>DEUXIEME SESSION </vt:lpstr>
      <vt:lpstr>DEUXIEME SESSION </vt:lpstr>
      <vt:lpstr>TROISIEME SESSION PREVENTION DU PALUDISME ET UTILISATION ET AVANTAGES DES MILDA </vt:lpstr>
      <vt:lpstr>TROISIEME SESSION </vt:lpstr>
      <vt:lpstr>TROISIEME SESSION </vt:lpstr>
      <vt:lpstr>TROISIEME SESSION </vt:lpstr>
      <vt:lpstr>TROISIEME SESSION </vt:lpstr>
      <vt:lpstr>TROISIEME SESSION </vt:lpstr>
      <vt:lpstr>TROISIEME SESSION </vt:lpstr>
      <vt:lpstr> QUATRIEME  SESSION  LAVAGE ET L’ENTRETIEN DES MILDA ET  POPULATIONS CIBLES PRIORITAIRES  </vt:lpstr>
      <vt:lpstr> QUATRIEME  SESSION  </vt:lpstr>
      <vt:lpstr> QUATRIEME  SESSION  </vt:lpstr>
      <vt:lpstr> QUATRIEME  SESSION  </vt:lpstr>
      <vt:lpstr> QUATIEME  SESSION  </vt:lpstr>
      <vt:lpstr>CINQUIEME  SESSION  STRATEGIES DE COMMUNICATION </vt:lpstr>
      <vt:lpstr> CINQUIEME SESSION  </vt:lpstr>
      <vt:lpstr> CINQUIEME SESSION  </vt:lpstr>
      <vt:lpstr> CINQUIEME SESSION  </vt:lpstr>
      <vt:lpstr> CINQUIEME SESSION  </vt:lpstr>
      <vt:lpstr> CINQUIEME SESSION  </vt:lpstr>
      <vt:lpstr>SIXIEME SESSION  STRATEGIE DE LA DISTRIBUTION ORGANISATION DES SITES DE DISTRIBUTION   LES OUTILS DE SUIVI-EVALUATION  </vt:lpstr>
      <vt:lpstr> SIXIEME  SESSION  </vt:lpstr>
      <vt:lpstr> SIXIEME   SESSION  </vt:lpstr>
      <vt:lpstr> SIXIEME SESSION  </vt:lpstr>
      <vt:lpstr> SIXIEME SESSION  </vt:lpstr>
      <vt:lpstr> SIXIEME SESSION  </vt:lpstr>
      <vt:lpstr> MERCI DE VOTRE PATIENCE!</vt:lpstr>
    </vt:vector>
  </TitlesOfParts>
  <Company>JHU/CCP</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Office 2004 Test Drive User</dc:creator>
  <cp:lastModifiedBy>Sean Blaufuss</cp:lastModifiedBy>
  <cp:revision>584</cp:revision>
  <cp:lastPrinted>2018-03-20T11:47:59Z</cp:lastPrinted>
  <dcterms:created xsi:type="dcterms:W3CDTF">2015-04-16T17:18:07Z</dcterms:created>
  <dcterms:modified xsi:type="dcterms:W3CDTF">2018-04-30T17:23:59Z</dcterms:modified>
</cp:coreProperties>
</file>