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Koenker" initials="HK" lastIdx="5" clrIdx="0">
    <p:extLst/>
  </p:cmAuthor>
  <p:cmAuthor id="2" name="Rebecca Shor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0"/>
    <p:restoredTop sz="93133"/>
  </p:normalViewPr>
  <p:slideViewPr>
    <p:cSldViewPr snapToGrid="0" snapToObjects="1">
      <p:cViewPr varScale="1">
        <p:scale>
          <a:sx n="112" d="100"/>
          <a:sy n="112" d="100"/>
        </p:scale>
        <p:origin x="-7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9T14:23:45.226" idx="2">
    <p:pos x="3013" y="1040"/>
    <p:text>Les opérations actuelles de distribution de moustiquaires imprégnées d'insecticide par le biais d'établissements de santé (aux femmes enceintes, aux nourrissons lors de l'accouchement dans un établissement de santé et / ou aux nourrissons lors des visites de vaccination) constituent un indicateur du fonctionnement général du système de santé. Si aucune distribution MII ANC / EPI n’est effectuée, ou sa mise en oeuvre est tres faible, il est peu probable que le lancement d’un nouveau canal continu obtienne beaucoup de succès.</p:text>
    <p:extLst mod="1">
      <p:ext uri="{C676402C-5697-4E1C-873F-D02D1690AC5C}">
        <p15:threadingInfo xmlns:p15="http://schemas.microsoft.com/office/powerpoint/2012/main" timeZoneBias="240"/>
      </p:ext>
    </p:extLst>
  </p:cm>
  <p:cm authorId="1" dt="2018-07-09T14:25:15.529" idx="3">
    <p:pos x="5963" y="933"/>
    <p:text>Les données sur le nombre d'élèves inscrits à l'école primaire - pour chaque école primaire du pays - doivent être disponibles et raisonnablement précises pour que la distribution scolaire soit un canal continu viable. Idéalement, les systèmes d’information sur l’éducation intègrent les écoles publiques et privées.</p:text>
    <p:extLst mod="1">
      <p:ext uri="{C676402C-5697-4E1C-873F-D02D1690AC5C}">
        <p15:threadingInfo xmlns:p15="http://schemas.microsoft.com/office/powerpoint/2012/main" timeZoneBias="240"/>
      </p:ext>
    </p:extLst>
  </p:cm>
  <p:cm authorId="1" dt="2018-07-09T14:30:44.205" idx="4">
    <p:pos x="3912" y="2352"/>
    <p:text>La distribution communautaire depend d'un vaste réseau de dirigeants / agents communautaires qui doivent distribuer les coupons MII de manière juste et équitable, et doivent être en mesure d'en faire les rapports</p:text>
    <p:extLst mod="1">
      <p:ext uri="{C676402C-5697-4E1C-873F-D02D1690AC5C}">
        <p15:threadingInfo xmlns:p15="http://schemas.microsoft.com/office/powerpoint/2012/main" timeZoneBias="240"/>
      </p:ext>
    </p:extLst>
  </p:cm>
  <p:cm authorId="1" dt="2018-07-09T14:32:13.354" idx="5">
    <p:pos x="6895" y="2326"/>
    <p:text>Les niveaux historiques d'intensité de transmission du paludisme ont une incidence sur le fait de savoir si les campagnes de masse combinées à la distribution des soins prénatals, du PEV et des écoles seront probablement une option rentable. Combiner campagne de masse et distribution ANC / PEV plus école n’est rentable que pour les niveaux de transmission élevés, par rapport aux options verte et bleue.</p:text>
    <p:extLst mod="1">
      <p:ext uri="{C676402C-5697-4E1C-873F-D02D1690AC5C}">
        <p15:threadingInfo xmlns:p15="http://schemas.microsoft.com/office/powerpoint/2012/main" timeZoneBias="240"/>
      </p:ext>
    </p:extLst>
  </p:cm>
  <p:cm authorId="1" dt="2018-07-09T13:47:32.272" idx="1">
    <p:pos x="1656" y="407"/>
    <p:text>Si la dernière campagne de masse était désorganisée, prenait beaucoup plus de temps que prévu pour des raisons organisationnelles (non financières), ou si le PNLP ne savait pas exactement combien de MII avaient abouti dans différents endroits, il est peu probable qu'une nouvelle stratégie de distribution continue sera plus facile à mettre en œuvre. Si la campagne atteint largement ses objectifs et que les MII sont correctement suivies, c'est un signe que le système de santé peut également gérer différents canaux de MII.</p:text>
    <p:extLst mod="1">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95656-F5B9-1541-A5D8-63D684FBAAD2}" type="datetimeFigureOut">
              <a:rPr lang="en-US" smtClean="0"/>
              <a:t>12/18/18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066FB-F826-9F48-94F9-1E5142E2C551}" type="slidenum">
              <a:rPr lang="en-US" smtClean="0"/>
              <a:t>‹#›</a:t>
            </a:fld>
            <a:endParaRPr lang="en-US"/>
          </a:p>
        </p:txBody>
      </p:sp>
    </p:spTree>
    <p:extLst>
      <p:ext uri="{BB962C8B-B14F-4D97-AF65-F5344CB8AC3E}">
        <p14:creationId xmlns:p14="http://schemas.microsoft.com/office/powerpoint/2010/main" val="187184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066FB-F826-9F48-94F9-1E5142E2C551}" type="slidenum">
              <a:rPr lang="en-US" smtClean="0"/>
              <a:t>1</a:t>
            </a:fld>
            <a:endParaRPr lang="en-US"/>
          </a:p>
        </p:txBody>
      </p:sp>
    </p:spTree>
    <p:extLst>
      <p:ext uri="{BB962C8B-B14F-4D97-AF65-F5344CB8AC3E}">
        <p14:creationId xmlns:p14="http://schemas.microsoft.com/office/powerpoint/2010/main" val="401667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7BFCA0-5E51-EB4B-895C-8BDC17072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B382A3-A7C1-354C-8032-07F2B8C9E2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87B24D7-91E7-7647-B7A9-56D8EED7EADD}"/>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D988D948-BDCD-E146-B8EF-A04105B0C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384166C-3F55-3142-B9D3-9061810A9AAA}"/>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83610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3DB58-2FB3-6944-BBD7-86CD878C3F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DD3F3A8-983F-8244-8705-64E5933D1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771F04-41C1-4C4E-AAC5-6839D25FCAE5}"/>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44CAC493-1491-C248-ACAF-8BD04FB71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3501C3-C285-BC4C-B387-4156F4B73167}"/>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08680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5B2FA17-5BD1-9546-8898-4DA287699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61371BE-5DCB-8D4A-900D-996C3E8A21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894370-67C5-CA4B-994F-4D54716A9209}"/>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97E51755-260F-684A-B707-AB72C253B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DF3144-057F-3F42-AC8B-43F3110AA92B}"/>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12520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F251C-D5D4-7149-8CD8-F4080F879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39D7431-1DDA-9C44-8209-D5EF1B876A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42DF9F-A48A-B544-A854-8A07C14D41A3}"/>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F8F0F44C-9AE2-2C49-93AA-CD584CA8F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3328F2-CB6C-3B48-92F2-5D4E12B58857}"/>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186095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A40F0E-9E2A-FE4E-AE4D-8DF15F92A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0EC9794-A949-DC42-8553-C0C6F2A83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B7740B7-28B7-274D-860B-141350EFA91C}"/>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56737BE0-9EFB-1749-9D29-4C8AF7BA1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E8CF07-8718-B448-956B-4B5122CEB809}"/>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272507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34427-8E74-CF4E-8594-8451D587C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5E3394-3CAE-4F47-8515-193665F00D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2EDD3B-96BE-BF4F-957A-D980552999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66A4B9-7135-A846-9949-67B0FC8CFFA2}"/>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6" name="Footer Placeholder 5">
            <a:extLst>
              <a:ext uri="{FF2B5EF4-FFF2-40B4-BE49-F238E27FC236}">
                <a16:creationId xmlns="" xmlns:a16="http://schemas.microsoft.com/office/drawing/2014/main" id="{1BD2965D-BEFB-164E-9631-BF2AEAD2A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4C023A5-5D4B-5740-9545-A1A4311739A1}"/>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293195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3D95FF-BE9F-BC44-8C75-E8C48F3B6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4C5C619-B754-E14B-A21A-390ABE518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3B6731F-52F8-E243-8C94-791CE249A7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AEB6154-94BF-9045-8F16-830D07B89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785A232-6133-ED49-856B-F3D32E9B76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E35681E-94C2-E947-B2D9-1AC0D3036BF1}"/>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8" name="Footer Placeholder 7">
            <a:extLst>
              <a:ext uri="{FF2B5EF4-FFF2-40B4-BE49-F238E27FC236}">
                <a16:creationId xmlns="" xmlns:a16="http://schemas.microsoft.com/office/drawing/2014/main" id="{7335F402-2DD2-2C49-9C34-E506B7928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23DC0C0-C19A-7542-A363-1B73D6B5657C}"/>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53946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10EC3-126F-7649-8EF1-C758395AF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DF31A02-A497-3740-801E-A9C5BBBD1E3B}"/>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4" name="Footer Placeholder 3">
            <a:extLst>
              <a:ext uri="{FF2B5EF4-FFF2-40B4-BE49-F238E27FC236}">
                <a16:creationId xmlns="" xmlns:a16="http://schemas.microsoft.com/office/drawing/2014/main" id="{E4660E5B-DCE1-904C-A349-6F664F492A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C973D76-A638-5740-A1F8-F7453C4B080F}"/>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31146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AAAA5C2-2020-B247-9FB7-31312473E252}"/>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3" name="Footer Placeholder 2">
            <a:extLst>
              <a:ext uri="{FF2B5EF4-FFF2-40B4-BE49-F238E27FC236}">
                <a16:creationId xmlns="" xmlns:a16="http://schemas.microsoft.com/office/drawing/2014/main" id="{6A7890C4-F0DE-214C-A8F6-A22BE4D6B2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7C2D08E-C391-A640-AFD7-D58022A1CAEC}"/>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6809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39575-FB4B-824F-A06D-72916289F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B2AF6C5-D51C-BF4D-8F44-02D6BB4DD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613225-E381-8742-B0E8-55023CD0A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ED720CE-6807-524D-BF0A-9AD6A6A7FB53}"/>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6" name="Footer Placeholder 5">
            <a:extLst>
              <a:ext uri="{FF2B5EF4-FFF2-40B4-BE49-F238E27FC236}">
                <a16:creationId xmlns="" xmlns:a16="http://schemas.microsoft.com/office/drawing/2014/main" id="{CF57ABAF-9D84-2649-973A-B5A73AF8E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301F70-6EE7-8348-966F-2847749886B1}"/>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21726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11A8C5-4016-674A-9ADA-A492BD862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EE6AD62-74E0-A946-A32A-34132B1AE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5C92BE0-3AE8-094E-BC17-697C33C00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3867BB5-2568-A84B-9DAF-AA576B4E01BC}"/>
              </a:ext>
            </a:extLst>
          </p:cNvPr>
          <p:cNvSpPr>
            <a:spLocks noGrp="1"/>
          </p:cNvSpPr>
          <p:nvPr>
            <p:ph type="dt" sz="half" idx="10"/>
          </p:nvPr>
        </p:nvSpPr>
        <p:spPr/>
        <p:txBody>
          <a:bodyPr/>
          <a:lstStyle/>
          <a:p>
            <a:fld id="{64848B52-F494-5349-9FBA-873E0DA3050C}" type="datetimeFigureOut">
              <a:rPr lang="en-US" smtClean="0"/>
              <a:t>12/18/18</a:t>
            </a:fld>
            <a:endParaRPr lang="en-US"/>
          </a:p>
        </p:txBody>
      </p:sp>
      <p:sp>
        <p:nvSpPr>
          <p:cNvPr id="6" name="Footer Placeholder 5">
            <a:extLst>
              <a:ext uri="{FF2B5EF4-FFF2-40B4-BE49-F238E27FC236}">
                <a16:creationId xmlns="" xmlns:a16="http://schemas.microsoft.com/office/drawing/2014/main" id="{F1583690-8450-7847-BB7F-5BDD669B1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A5239E-4595-F947-84FF-42B1B7E77A38}"/>
              </a:ext>
            </a:extLst>
          </p:cNvPr>
          <p:cNvSpPr>
            <a:spLocks noGrp="1"/>
          </p:cNvSpPr>
          <p:nvPr>
            <p:ph type="sldNum" sz="quarter" idx="12"/>
          </p:nvPr>
        </p:nvSpPr>
        <p:spPr/>
        <p:txBody>
          <a:bodyPr/>
          <a:lstStyle/>
          <a:p>
            <a:fld id="{0BD72ABB-94D1-1A4A-A976-27358DB357A5}" type="slidenum">
              <a:rPr lang="en-US" smtClean="0"/>
              <a:t>‹#›</a:t>
            </a:fld>
            <a:endParaRPr lang="en-US"/>
          </a:p>
        </p:txBody>
      </p:sp>
    </p:spTree>
    <p:extLst>
      <p:ext uri="{BB962C8B-B14F-4D97-AF65-F5344CB8AC3E}">
        <p14:creationId xmlns:p14="http://schemas.microsoft.com/office/powerpoint/2010/main" val="3036546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F006E-9B0C-3947-BCDE-87E74567E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3F295F7-2D94-AB41-9F52-86B62AD22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F90DC3-0327-4846-A3F3-469DB1651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48B52-F494-5349-9FBA-873E0DA3050C}" type="datetimeFigureOut">
              <a:rPr lang="en-US" smtClean="0"/>
              <a:t>12/18/18</a:t>
            </a:fld>
            <a:endParaRPr lang="en-US"/>
          </a:p>
        </p:txBody>
      </p:sp>
      <p:sp>
        <p:nvSpPr>
          <p:cNvPr id="5" name="Footer Placeholder 4">
            <a:extLst>
              <a:ext uri="{FF2B5EF4-FFF2-40B4-BE49-F238E27FC236}">
                <a16:creationId xmlns="" xmlns:a16="http://schemas.microsoft.com/office/drawing/2014/main" id="{4AF6E16C-22B3-0B4D-8483-4E3D34CC4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EF9E3A3-E0B9-334F-B79E-D9011F0D3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72ABB-94D1-1A4A-A976-27358DB357A5}" type="slidenum">
              <a:rPr lang="en-US" smtClean="0"/>
              <a:t>‹#›</a:t>
            </a:fld>
            <a:endParaRPr lang="en-US"/>
          </a:p>
        </p:txBody>
      </p:sp>
    </p:spTree>
    <p:extLst>
      <p:ext uri="{BB962C8B-B14F-4D97-AF65-F5344CB8AC3E}">
        <p14:creationId xmlns:p14="http://schemas.microsoft.com/office/powerpoint/2010/main" val="308300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92D0B7-7F2D-2C49-88FA-217437E9E7C0}"/>
              </a:ext>
            </a:extLst>
          </p:cNvPr>
          <p:cNvSpPr/>
          <p:nvPr/>
        </p:nvSpPr>
        <p:spPr>
          <a:xfrm>
            <a:off x="105477" y="5896707"/>
            <a:ext cx="2723166" cy="8747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b="1" dirty="0"/>
              <a:t>Continuer avec les campagnes de masse, plus CPN et PEV.</a:t>
            </a:r>
          </a:p>
          <a:p>
            <a:pPr algn="ctr"/>
            <a:r>
              <a:rPr lang="fr-FR" sz="1400" b="1" dirty="0"/>
              <a:t>Il est peu probable que la DC fonctionne mieux</a:t>
            </a:r>
          </a:p>
        </p:txBody>
      </p:sp>
      <p:sp>
        <p:nvSpPr>
          <p:cNvPr id="5" name="Rectangle 4">
            <a:extLst>
              <a:ext uri="{FF2B5EF4-FFF2-40B4-BE49-F238E27FC236}">
                <a16:creationId xmlns="" xmlns:a16="http://schemas.microsoft.com/office/drawing/2014/main" id="{66397FCD-2CDF-944A-8E7C-0A819C1AF50A}"/>
              </a:ext>
            </a:extLst>
          </p:cNvPr>
          <p:cNvSpPr/>
          <p:nvPr/>
        </p:nvSpPr>
        <p:spPr>
          <a:xfrm>
            <a:off x="6208365" y="5896706"/>
            <a:ext cx="2723166" cy="8716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a:t>Fort candidat pour passer à la distribution scolaire à grande échelle, avec CPN &amp; PEV en cours</a:t>
            </a:r>
          </a:p>
        </p:txBody>
      </p:sp>
      <p:sp>
        <p:nvSpPr>
          <p:cNvPr id="6" name="Rectangle 5">
            <a:extLst>
              <a:ext uri="{FF2B5EF4-FFF2-40B4-BE49-F238E27FC236}">
                <a16:creationId xmlns="" xmlns:a16="http://schemas.microsoft.com/office/drawing/2014/main" id="{62FB1AF8-A9CC-B940-BE78-95605CCD29F8}"/>
              </a:ext>
            </a:extLst>
          </p:cNvPr>
          <p:cNvSpPr/>
          <p:nvPr/>
        </p:nvSpPr>
        <p:spPr>
          <a:xfrm>
            <a:off x="3156921" y="5896706"/>
            <a:ext cx="2723166" cy="8716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b="1" dirty="0"/>
              <a:t>Fort candidat pour passer à une distribution communautaire à grande échelle, avec CPN &amp; PEV en cours</a:t>
            </a:r>
          </a:p>
        </p:txBody>
      </p:sp>
      <p:sp>
        <p:nvSpPr>
          <p:cNvPr id="8" name="Rectangle 7">
            <a:extLst>
              <a:ext uri="{FF2B5EF4-FFF2-40B4-BE49-F238E27FC236}">
                <a16:creationId xmlns="" xmlns:a16="http://schemas.microsoft.com/office/drawing/2014/main" id="{006CD9EC-11E4-944F-AA89-1AD2194A9ED5}"/>
              </a:ext>
            </a:extLst>
          </p:cNvPr>
          <p:cNvSpPr/>
          <p:nvPr/>
        </p:nvSpPr>
        <p:spPr>
          <a:xfrm>
            <a:off x="9259809" y="5896707"/>
            <a:ext cx="2723166" cy="8747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b="1" dirty="0"/>
              <a:t>Continuer des campagnes de masse et CPN / PEV, et ajoutez la distribution scolaire dans les années sans campagne</a:t>
            </a:r>
          </a:p>
        </p:txBody>
      </p:sp>
      <p:sp>
        <p:nvSpPr>
          <p:cNvPr id="10" name="TextBox 9">
            <a:extLst>
              <a:ext uri="{FF2B5EF4-FFF2-40B4-BE49-F238E27FC236}">
                <a16:creationId xmlns="" xmlns:a16="http://schemas.microsoft.com/office/drawing/2014/main" id="{736D2A8A-F4AF-E44F-83F4-545B1BDB24F2}"/>
              </a:ext>
            </a:extLst>
          </p:cNvPr>
          <p:cNvSpPr txBox="1"/>
          <p:nvPr/>
        </p:nvSpPr>
        <p:spPr>
          <a:xfrm>
            <a:off x="146713" y="755902"/>
            <a:ext cx="2640693" cy="6763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1400" dirty="0"/>
              <a:t>Comment s'est déroulée la mise en œuvre de votre récente campagne de masse?</a:t>
            </a:r>
          </a:p>
        </p:txBody>
      </p:sp>
      <p:sp>
        <p:nvSpPr>
          <p:cNvPr id="11" name="TextBox 10">
            <a:extLst>
              <a:ext uri="{FF2B5EF4-FFF2-40B4-BE49-F238E27FC236}">
                <a16:creationId xmlns="" xmlns:a16="http://schemas.microsoft.com/office/drawing/2014/main" id="{9357CFFD-7F14-2F4D-967C-CDFF0196838C}"/>
              </a:ext>
            </a:extLst>
          </p:cNvPr>
          <p:cNvSpPr txBox="1"/>
          <p:nvPr/>
        </p:nvSpPr>
        <p:spPr>
          <a:xfrm>
            <a:off x="3307286" y="860170"/>
            <a:ext cx="1637603"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fr-FR" sz="1400" dirty="0"/>
              <a:t>Stressant, mais surtout ok</a:t>
            </a:r>
          </a:p>
        </p:txBody>
      </p:sp>
      <p:sp>
        <p:nvSpPr>
          <p:cNvPr id="12" name="TextBox 11">
            <a:extLst>
              <a:ext uri="{FF2B5EF4-FFF2-40B4-BE49-F238E27FC236}">
                <a16:creationId xmlns="" xmlns:a16="http://schemas.microsoft.com/office/drawing/2014/main" id="{36A22305-9C75-7D42-9C2A-DC837AB6BB7D}"/>
              </a:ext>
            </a:extLst>
          </p:cNvPr>
          <p:cNvSpPr txBox="1"/>
          <p:nvPr/>
        </p:nvSpPr>
        <p:spPr>
          <a:xfrm>
            <a:off x="149013" y="2070363"/>
            <a:ext cx="1277838" cy="7752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fr-FR" sz="1400" dirty="0"/>
              <a:t>Extrêmement difficile ou désorganisé.</a:t>
            </a:r>
          </a:p>
        </p:txBody>
      </p:sp>
      <p:sp>
        <p:nvSpPr>
          <p:cNvPr id="14" name="TextBox 13">
            <a:extLst>
              <a:ext uri="{FF2B5EF4-FFF2-40B4-BE49-F238E27FC236}">
                <a16:creationId xmlns="" xmlns:a16="http://schemas.microsoft.com/office/drawing/2014/main" id="{2142FCE1-7737-D146-99F3-E9659F285D3B}"/>
              </a:ext>
            </a:extLst>
          </p:cNvPr>
          <p:cNvSpPr txBox="1"/>
          <p:nvPr/>
        </p:nvSpPr>
        <p:spPr>
          <a:xfrm>
            <a:off x="1925247" y="1660811"/>
            <a:ext cx="3019642" cy="6399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1400" dirty="0"/>
              <a:t>Comment se passe la distribution de vos ITN de routine dans les centres de santé (ANC et / ou PEV)?</a:t>
            </a:r>
          </a:p>
        </p:txBody>
      </p:sp>
      <p:sp>
        <p:nvSpPr>
          <p:cNvPr id="15" name="TextBox 14">
            <a:extLst>
              <a:ext uri="{FF2B5EF4-FFF2-40B4-BE49-F238E27FC236}">
                <a16:creationId xmlns="" xmlns:a16="http://schemas.microsoft.com/office/drawing/2014/main" id="{35D4EA74-E1D7-F044-9B5E-DA3C1D90F090}"/>
              </a:ext>
            </a:extLst>
          </p:cNvPr>
          <p:cNvSpPr txBox="1"/>
          <p:nvPr/>
        </p:nvSpPr>
        <p:spPr>
          <a:xfrm>
            <a:off x="2801976" y="2827165"/>
            <a:ext cx="2206067"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fr-FR" sz="1400" dirty="0"/>
              <a:t>Intermittent ou fonctionnel</a:t>
            </a:r>
          </a:p>
        </p:txBody>
      </p:sp>
      <p:sp>
        <p:nvSpPr>
          <p:cNvPr id="16" name="TextBox 15">
            <a:extLst>
              <a:ext uri="{FF2B5EF4-FFF2-40B4-BE49-F238E27FC236}">
                <a16:creationId xmlns="" xmlns:a16="http://schemas.microsoft.com/office/drawing/2014/main" id="{C80277C9-30CF-784B-966D-AF882D04D586}"/>
              </a:ext>
            </a:extLst>
          </p:cNvPr>
          <p:cNvSpPr txBox="1"/>
          <p:nvPr/>
        </p:nvSpPr>
        <p:spPr>
          <a:xfrm>
            <a:off x="1655120" y="2827165"/>
            <a:ext cx="985463" cy="71660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fr-FR" sz="1400" dirty="0" smtClean="0"/>
              <a:t>Inexistant ou très faible</a:t>
            </a:r>
            <a:endParaRPr lang="fr-FR" sz="1400" dirty="0"/>
          </a:p>
        </p:txBody>
      </p:sp>
      <p:sp>
        <p:nvSpPr>
          <p:cNvPr id="24" name="TextBox 23">
            <a:extLst>
              <a:ext uri="{FF2B5EF4-FFF2-40B4-BE49-F238E27FC236}">
                <a16:creationId xmlns="" xmlns:a16="http://schemas.microsoft.com/office/drawing/2014/main" id="{DB00AA7B-CF2E-4348-9258-B9054D557368}"/>
              </a:ext>
            </a:extLst>
          </p:cNvPr>
          <p:cNvSpPr txBox="1"/>
          <p:nvPr/>
        </p:nvSpPr>
        <p:spPr>
          <a:xfrm>
            <a:off x="5437621" y="1391539"/>
            <a:ext cx="4198748" cy="138754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1400" dirty="0"/>
              <a:t>Êtes-vous convaincu que les données communiquées par les systèmes </a:t>
            </a:r>
            <a:r>
              <a:rPr lang="fr-FR" sz="1400" dirty="0" err="1"/>
              <a:t>Min.Ed</a:t>
            </a:r>
            <a:r>
              <a:rPr lang="fr-FR" sz="1400" dirty="0"/>
              <a:t> sur le nombre d'enfants inscrits dans chaque classe d'école primaire, par école, sont suffisamment complètes pour calculer le nombre de MII devant être transportés dans des écoles spécifiques?</a:t>
            </a:r>
          </a:p>
        </p:txBody>
      </p:sp>
      <p:sp>
        <p:nvSpPr>
          <p:cNvPr id="25" name="TextBox 24">
            <a:extLst>
              <a:ext uri="{FF2B5EF4-FFF2-40B4-BE49-F238E27FC236}">
                <a16:creationId xmlns="" xmlns:a16="http://schemas.microsoft.com/office/drawing/2014/main" id="{7A95C29C-1C5E-214E-87EF-8ADAD292A004}"/>
              </a:ext>
            </a:extLst>
          </p:cNvPr>
          <p:cNvSpPr txBox="1"/>
          <p:nvPr/>
        </p:nvSpPr>
        <p:spPr>
          <a:xfrm>
            <a:off x="5475507" y="3086573"/>
            <a:ext cx="1794081" cy="4572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fr-FR" sz="1400" dirty="0"/>
              <a:t>Non</a:t>
            </a:r>
          </a:p>
        </p:txBody>
      </p:sp>
      <p:sp>
        <p:nvSpPr>
          <p:cNvPr id="26" name="TextBox 25">
            <a:extLst>
              <a:ext uri="{FF2B5EF4-FFF2-40B4-BE49-F238E27FC236}">
                <a16:creationId xmlns="" xmlns:a16="http://schemas.microsoft.com/office/drawing/2014/main" id="{122B61B2-BDD7-0B43-BF89-4A4F5FFCDFBB}"/>
              </a:ext>
            </a:extLst>
          </p:cNvPr>
          <p:cNvSpPr txBox="1"/>
          <p:nvPr/>
        </p:nvSpPr>
        <p:spPr>
          <a:xfrm>
            <a:off x="7470793" y="3086572"/>
            <a:ext cx="1359667"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fr-FR" sz="1400" dirty="0"/>
              <a:t>Oui</a:t>
            </a:r>
          </a:p>
        </p:txBody>
      </p:sp>
      <p:sp>
        <p:nvSpPr>
          <p:cNvPr id="34" name="TextBox 33">
            <a:extLst>
              <a:ext uri="{FF2B5EF4-FFF2-40B4-BE49-F238E27FC236}">
                <a16:creationId xmlns="" xmlns:a16="http://schemas.microsoft.com/office/drawing/2014/main" id="{E6BD5443-F7C3-2343-A36A-D68FBE7FE501}"/>
              </a:ext>
            </a:extLst>
          </p:cNvPr>
          <p:cNvSpPr txBox="1"/>
          <p:nvPr/>
        </p:nvSpPr>
        <p:spPr>
          <a:xfrm>
            <a:off x="2949190" y="3688332"/>
            <a:ext cx="3423358" cy="104410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1400" dirty="0"/>
              <a:t>Dans quelle mesure êtes-vous confiant que les structures / dirigeants de la communauté peuvent </a:t>
            </a:r>
            <a:r>
              <a:rPr lang="fr-FR" sz="1400" u="sng" dirty="0"/>
              <a:t>gérer la distribution et la rapportage</a:t>
            </a:r>
            <a:r>
              <a:rPr lang="fr-FR" sz="1400" dirty="0"/>
              <a:t> des </a:t>
            </a:r>
            <a:r>
              <a:rPr lang="fr-FR" sz="1400"/>
              <a:t>coupons MII </a:t>
            </a:r>
            <a:r>
              <a:rPr lang="fr-FR" sz="1400" dirty="0"/>
              <a:t>aux ménages ayant besoin de nouveaux MII?</a:t>
            </a:r>
          </a:p>
        </p:txBody>
      </p:sp>
      <p:sp>
        <p:nvSpPr>
          <p:cNvPr id="35" name="TextBox 34">
            <a:extLst>
              <a:ext uri="{FF2B5EF4-FFF2-40B4-BE49-F238E27FC236}">
                <a16:creationId xmlns="" xmlns:a16="http://schemas.microsoft.com/office/drawing/2014/main" id="{8D0C3105-4A9A-BA4D-B890-AE6A26529AE5}"/>
              </a:ext>
            </a:extLst>
          </p:cNvPr>
          <p:cNvSpPr txBox="1"/>
          <p:nvPr/>
        </p:nvSpPr>
        <p:spPr>
          <a:xfrm>
            <a:off x="2860982" y="5013757"/>
            <a:ext cx="1256686" cy="4572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fr-FR" sz="1400" dirty="0"/>
              <a:t>Pas sûr</a:t>
            </a:r>
          </a:p>
        </p:txBody>
      </p:sp>
      <p:sp>
        <p:nvSpPr>
          <p:cNvPr id="36" name="TextBox 35">
            <a:extLst>
              <a:ext uri="{FF2B5EF4-FFF2-40B4-BE49-F238E27FC236}">
                <a16:creationId xmlns="" xmlns:a16="http://schemas.microsoft.com/office/drawing/2014/main" id="{5FFC4EDF-59A7-F549-AB1B-6B9BB1A7D8FA}"/>
              </a:ext>
            </a:extLst>
          </p:cNvPr>
          <p:cNvSpPr txBox="1"/>
          <p:nvPr/>
        </p:nvSpPr>
        <p:spPr>
          <a:xfrm>
            <a:off x="4888598" y="5009262"/>
            <a:ext cx="952288" cy="4572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a:r>
              <a:rPr lang="fr-FR" sz="1400" dirty="0"/>
              <a:t>Sûr</a:t>
            </a:r>
          </a:p>
        </p:txBody>
      </p:sp>
      <p:cxnSp>
        <p:nvCxnSpPr>
          <p:cNvPr id="39" name="Elbow Connector 38">
            <a:extLst>
              <a:ext uri="{FF2B5EF4-FFF2-40B4-BE49-F238E27FC236}">
                <a16:creationId xmlns="" xmlns:a16="http://schemas.microsoft.com/office/drawing/2014/main" id="{A61CFEFC-DEE3-BD4B-A5E2-05EB28AA07AB}"/>
              </a:ext>
            </a:extLst>
          </p:cNvPr>
          <p:cNvCxnSpPr>
            <a:cxnSpLocks/>
            <a:stCxn id="12" idx="2"/>
            <a:endCxn id="4" idx="0"/>
          </p:cNvCxnSpPr>
          <p:nvPr/>
        </p:nvCxnSpPr>
        <p:spPr>
          <a:xfrm rot="16200000" flipH="1">
            <a:off x="-398032" y="4031615"/>
            <a:ext cx="3051056" cy="6791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 xmlns:a16="http://schemas.microsoft.com/office/drawing/2014/main" id="{D3332473-7C66-1A47-AC2F-B2288CDF2636}"/>
              </a:ext>
            </a:extLst>
          </p:cNvPr>
          <p:cNvCxnSpPr>
            <a:cxnSpLocks/>
            <a:stCxn id="10" idx="2"/>
            <a:endCxn id="12" idx="0"/>
          </p:cNvCxnSpPr>
          <p:nvPr/>
        </p:nvCxnSpPr>
        <p:spPr>
          <a:xfrm rot="5400000">
            <a:off x="808420" y="1411723"/>
            <a:ext cx="638152" cy="6791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 xmlns:a16="http://schemas.microsoft.com/office/drawing/2014/main" id="{34BB2679-A083-774A-956C-B41132F84857}"/>
              </a:ext>
            </a:extLst>
          </p:cNvPr>
          <p:cNvCxnSpPr>
            <a:cxnSpLocks/>
            <a:stCxn id="10" idx="3"/>
            <a:endCxn id="11" idx="1"/>
          </p:cNvCxnSpPr>
          <p:nvPr/>
        </p:nvCxnSpPr>
        <p:spPr>
          <a:xfrm flipV="1">
            <a:off x="2787406" y="1088770"/>
            <a:ext cx="519880" cy="5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 xmlns:a16="http://schemas.microsoft.com/office/drawing/2014/main" id="{6F086F1D-E0F0-E543-BDA7-312F8DAAFBC2}"/>
              </a:ext>
            </a:extLst>
          </p:cNvPr>
          <p:cNvCxnSpPr>
            <a:cxnSpLocks/>
            <a:stCxn id="11" idx="2"/>
            <a:endCxn id="14" idx="0"/>
          </p:cNvCxnSpPr>
          <p:nvPr/>
        </p:nvCxnSpPr>
        <p:spPr>
          <a:xfrm rot="5400000">
            <a:off x="3608858" y="1143580"/>
            <a:ext cx="343441" cy="6910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 xmlns:a16="http://schemas.microsoft.com/office/drawing/2014/main" id="{FC4C4A42-19CC-EB47-A1BA-A3925184C8F2}"/>
              </a:ext>
            </a:extLst>
          </p:cNvPr>
          <p:cNvCxnSpPr>
            <a:cxnSpLocks/>
            <a:stCxn id="14" idx="2"/>
            <a:endCxn id="16" idx="0"/>
          </p:cNvCxnSpPr>
          <p:nvPr/>
        </p:nvCxnSpPr>
        <p:spPr>
          <a:xfrm rot="5400000">
            <a:off x="2528270" y="1920366"/>
            <a:ext cx="526381" cy="12872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 xmlns:a16="http://schemas.microsoft.com/office/drawing/2014/main" id="{4E783691-14A2-CC45-A252-A50E4919FAB7}"/>
              </a:ext>
            </a:extLst>
          </p:cNvPr>
          <p:cNvCxnSpPr>
            <a:cxnSpLocks/>
            <a:stCxn id="14" idx="2"/>
            <a:endCxn id="15" idx="0"/>
          </p:cNvCxnSpPr>
          <p:nvPr/>
        </p:nvCxnSpPr>
        <p:spPr>
          <a:xfrm rot="16200000" flipH="1">
            <a:off x="3406849" y="2329003"/>
            <a:ext cx="526381" cy="4699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 xmlns:a16="http://schemas.microsoft.com/office/drawing/2014/main" id="{5C088D9B-06D6-9449-98A3-1664708A4129}"/>
              </a:ext>
            </a:extLst>
          </p:cNvPr>
          <p:cNvCxnSpPr>
            <a:cxnSpLocks/>
            <a:stCxn id="16" idx="2"/>
            <a:endCxn id="4" idx="0"/>
          </p:cNvCxnSpPr>
          <p:nvPr/>
        </p:nvCxnSpPr>
        <p:spPr>
          <a:xfrm rot="5400000">
            <a:off x="630989" y="4379844"/>
            <a:ext cx="2352934" cy="6807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 xmlns:a16="http://schemas.microsoft.com/office/drawing/2014/main" id="{27B07D36-8A2B-C343-93B2-2CAE0694016A}"/>
              </a:ext>
            </a:extLst>
          </p:cNvPr>
          <p:cNvCxnSpPr>
            <a:cxnSpLocks/>
            <a:stCxn id="15" idx="3"/>
            <a:endCxn id="24" idx="1"/>
          </p:cNvCxnSpPr>
          <p:nvPr/>
        </p:nvCxnSpPr>
        <p:spPr>
          <a:xfrm flipV="1">
            <a:off x="5008043" y="2085313"/>
            <a:ext cx="429578" cy="9704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 xmlns:a16="http://schemas.microsoft.com/office/drawing/2014/main" id="{E2C70942-3DB2-CC48-A6CD-C46B5442C526}"/>
              </a:ext>
            </a:extLst>
          </p:cNvPr>
          <p:cNvCxnSpPr>
            <a:cxnSpLocks/>
            <a:stCxn id="25" idx="2"/>
            <a:endCxn id="34" idx="0"/>
          </p:cNvCxnSpPr>
          <p:nvPr/>
        </p:nvCxnSpPr>
        <p:spPr>
          <a:xfrm rot="5400000">
            <a:off x="5444430" y="2760213"/>
            <a:ext cx="144559" cy="17116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 xmlns:a16="http://schemas.microsoft.com/office/drawing/2014/main" id="{C2E9F84F-2BDD-0E48-89DC-E663F38C4BA1}"/>
              </a:ext>
            </a:extLst>
          </p:cNvPr>
          <p:cNvCxnSpPr>
            <a:cxnSpLocks/>
            <a:stCxn id="34" idx="2"/>
            <a:endCxn id="35" idx="0"/>
          </p:cNvCxnSpPr>
          <p:nvPr/>
        </p:nvCxnSpPr>
        <p:spPr>
          <a:xfrm rot="5400000">
            <a:off x="3934437" y="4287324"/>
            <a:ext cx="281321" cy="11715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 xmlns:a16="http://schemas.microsoft.com/office/drawing/2014/main" id="{DD019C1D-A9FE-BE42-844D-CC3CF23963BE}"/>
              </a:ext>
            </a:extLst>
          </p:cNvPr>
          <p:cNvCxnSpPr>
            <a:cxnSpLocks/>
            <a:stCxn id="34" idx="2"/>
            <a:endCxn id="36" idx="0"/>
          </p:cNvCxnSpPr>
          <p:nvPr/>
        </p:nvCxnSpPr>
        <p:spPr>
          <a:xfrm rot="16200000" flipH="1">
            <a:off x="4874392" y="4518912"/>
            <a:ext cx="276826" cy="7038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 xmlns:a16="http://schemas.microsoft.com/office/drawing/2014/main" id="{7D5A82F3-88AC-314A-B9EE-EE46F6DEA059}"/>
              </a:ext>
            </a:extLst>
          </p:cNvPr>
          <p:cNvCxnSpPr>
            <a:cxnSpLocks/>
            <a:stCxn id="36" idx="2"/>
            <a:endCxn id="6" idx="0"/>
          </p:cNvCxnSpPr>
          <p:nvPr/>
        </p:nvCxnSpPr>
        <p:spPr>
          <a:xfrm rot="5400000">
            <a:off x="4726501" y="5258465"/>
            <a:ext cx="430244" cy="8462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 xmlns:a16="http://schemas.microsoft.com/office/drawing/2014/main" id="{B70375F1-04F7-B24F-A6EA-340286E39E40}"/>
              </a:ext>
            </a:extLst>
          </p:cNvPr>
          <p:cNvSpPr txBox="1"/>
          <p:nvPr/>
        </p:nvSpPr>
        <p:spPr>
          <a:xfrm>
            <a:off x="8830461" y="3859084"/>
            <a:ext cx="2281172" cy="4572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fr-FR" sz="1400" dirty="0"/>
              <a:t>Quelle est l’intensité de transmission (en général)?</a:t>
            </a:r>
          </a:p>
        </p:txBody>
      </p:sp>
      <p:sp>
        <p:nvSpPr>
          <p:cNvPr id="86" name="TextBox 85">
            <a:extLst>
              <a:ext uri="{FF2B5EF4-FFF2-40B4-BE49-F238E27FC236}">
                <a16:creationId xmlns="" xmlns:a16="http://schemas.microsoft.com/office/drawing/2014/main" id="{323A0088-6281-CA49-B209-85FCC56DB797}"/>
              </a:ext>
            </a:extLst>
          </p:cNvPr>
          <p:cNvSpPr txBox="1"/>
          <p:nvPr/>
        </p:nvSpPr>
        <p:spPr>
          <a:xfrm>
            <a:off x="10515833" y="4780663"/>
            <a:ext cx="1466931" cy="4572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fr-FR" sz="1400" dirty="0"/>
              <a:t>Historiquement élevé</a:t>
            </a:r>
          </a:p>
        </p:txBody>
      </p:sp>
      <p:sp>
        <p:nvSpPr>
          <p:cNvPr id="87" name="TextBox 86">
            <a:extLst>
              <a:ext uri="{FF2B5EF4-FFF2-40B4-BE49-F238E27FC236}">
                <a16:creationId xmlns="" xmlns:a16="http://schemas.microsoft.com/office/drawing/2014/main" id="{B9857FA8-930B-E14E-A9D6-D875398652E4}"/>
              </a:ext>
            </a:extLst>
          </p:cNvPr>
          <p:cNvSpPr txBox="1"/>
          <p:nvPr/>
        </p:nvSpPr>
        <p:spPr>
          <a:xfrm>
            <a:off x="7093804" y="4780663"/>
            <a:ext cx="1350184"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fr-FR" sz="1400" dirty="0"/>
              <a:t>Historiquement bas</a:t>
            </a:r>
          </a:p>
        </p:txBody>
      </p:sp>
      <p:sp>
        <p:nvSpPr>
          <p:cNvPr id="88" name="TextBox 87">
            <a:extLst>
              <a:ext uri="{FF2B5EF4-FFF2-40B4-BE49-F238E27FC236}">
                <a16:creationId xmlns="" xmlns:a16="http://schemas.microsoft.com/office/drawing/2014/main" id="{0B280384-5779-0847-B789-6F9B9EB71E03}"/>
              </a:ext>
            </a:extLst>
          </p:cNvPr>
          <p:cNvSpPr txBox="1"/>
          <p:nvPr/>
        </p:nvSpPr>
        <p:spPr>
          <a:xfrm>
            <a:off x="8650427" y="4784508"/>
            <a:ext cx="1658966"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fr-FR" sz="1400" dirty="0"/>
              <a:t>Historiquement modéré</a:t>
            </a:r>
          </a:p>
        </p:txBody>
      </p:sp>
      <p:cxnSp>
        <p:nvCxnSpPr>
          <p:cNvPr id="110" name="Elbow Connector 109">
            <a:extLst>
              <a:ext uri="{FF2B5EF4-FFF2-40B4-BE49-F238E27FC236}">
                <a16:creationId xmlns="" xmlns:a16="http://schemas.microsoft.com/office/drawing/2014/main" id="{690D72F4-7B1A-A342-8CAE-28C8160ADDCD}"/>
              </a:ext>
            </a:extLst>
          </p:cNvPr>
          <p:cNvCxnSpPr>
            <a:cxnSpLocks/>
            <a:stCxn id="24" idx="2"/>
            <a:endCxn id="26" idx="0"/>
          </p:cNvCxnSpPr>
          <p:nvPr/>
        </p:nvCxnSpPr>
        <p:spPr>
          <a:xfrm rot="16200000" flipH="1">
            <a:off x="7690069" y="2626013"/>
            <a:ext cx="307485" cy="6136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a:extLst>
              <a:ext uri="{FF2B5EF4-FFF2-40B4-BE49-F238E27FC236}">
                <a16:creationId xmlns="" xmlns:a16="http://schemas.microsoft.com/office/drawing/2014/main" id="{694BDBDE-9DEF-6A4F-8DFB-BBF268341E5F}"/>
              </a:ext>
            </a:extLst>
          </p:cNvPr>
          <p:cNvCxnSpPr>
            <a:cxnSpLocks/>
            <a:stCxn id="26" idx="3"/>
            <a:endCxn id="85" idx="0"/>
          </p:cNvCxnSpPr>
          <p:nvPr/>
        </p:nvCxnSpPr>
        <p:spPr>
          <a:xfrm>
            <a:off x="8830460" y="3315172"/>
            <a:ext cx="1140587" cy="5439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a:extLst>
              <a:ext uri="{FF2B5EF4-FFF2-40B4-BE49-F238E27FC236}">
                <a16:creationId xmlns="" xmlns:a16="http://schemas.microsoft.com/office/drawing/2014/main" id="{8394DF28-4648-0847-9C07-BF7166F19B9C}"/>
              </a:ext>
            </a:extLst>
          </p:cNvPr>
          <p:cNvCxnSpPr>
            <a:cxnSpLocks/>
            <a:stCxn id="35" idx="2"/>
            <a:endCxn id="4" idx="0"/>
          </p:cNvCxnSpPr>
          <p:nvPr/>
        </p:nvCxnSpPr>
        <p:spPr>
          <a:xfrm rot="5400000">
            <a:off x="2265318" y="4672700"/>
            <a:ext cx="425750" cy="20222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 xmlns:a16="http://schemas.microsoft.com/office/drawing/2014/main" id="{439AAE77-F761-2345-BEC1-CD0FEA7AF942}"/>
              </a:ext>
            </a:extLst>
          </p:cNvPr>
          <p:cNvCxnSpPr>
            <a:cxnSpLocks/>
            <a:stCxn id="85" idx="2"/>
            <a:endCxn id="86" idx="0"/>
          </p:cNvCxnSpPr>
          <p:nvPr/>
        </p:nvCxnSpPr>
        <p:spPr>
          <a:xfrm rot="16200000" flipH="1">
            <a:off x="10377984" y="3909347"/>
            <a:ext cx="464379" cy="12782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a:extLst>
              <a:ext uri="{FF2B5EF4-FFF2-40B4-BE49-F238E27FC236}">
                <a16:creationId xmlns="" xmlns:a16="http://schemas.microsoft.com/office/drawing/2014/main" id="{5DB36389-E024-D74A-B6A0-10C2CD700421}"/>
              </a:ext>
            </a:extLst>
          </p:cNvPr>
          <p:cNvCxnSpPr>
            <a:cxnSpLocks/>
            <a:stCxn id="86" idx="2"/>
            <a:endCxn id="8" idx="0"/>
          </p:cNvCxnSpPr>
          <p:nvPr/>
        </p:nvCxnSpPr>
        <p:spPr>
          <a:xfrm rot="5400000">
            <a:off x="10605924" y="5253332"/>
            <a:ext cx="658844" cy="6279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Elbow Connector 140">
            <a:extLst>
              <a:ext uri="{FF2B5EF4-FFF2-40B4-BE49-F238E27FC236}">
                <a16:creationId xmlns="" xmlns:a16="http://schemas.microsoft.com/office/drawing/2014/main" id="{335C9BC0-5025-B04B-B94A-3D10F9282B14}"/>
              </a:ext>
            </a:extLst>
          </p:cNvPr>
          <p:cNvCxnSpPr>
            <a:cxnSpLocks/>
            <a:stCxn id="85" idx="2"/>
            <a:endCxn id="88" idx="0"/>
          </p:cNvCxnSpPr>
          <p:nvPr/>
        </p:nvCxnSpPr>
        <p:spPr>
          <a:xfrm rot="5400000">
            <a:off x="9491367" y="4304828"/>
            <a:ext cx="468224" cy="4911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a:extLst>
              <a:ext uri="{FF2B5EF4-FFF2-40B4-BE49-F238E27FC236}">
                <a16:creationId xmlns="" xmlns:a16="http://schemas.microsoft.com/office/drawing/2014/main" id="{6F44C4BE-0449-E24F-8A45-4FE60C5ABBE1}"/>
              </a:ext>
            </a:extLst>
          </p:cNvPr>
          <p:cNvCxnSpPr>
            <a:cxnSpLocks/>
            <a:stCxn id="85" idx="2"/>
            <a:endCxn id="87" idx="0"/>
          </p:cNvCxnSpPr>
          <p:nvPr/>
        </p:nvCxnSpPr>
        <p:spPr>
          <a:xfrm rot="5400000">
            <a:off x="8637783" y="3447398"/>
            <a:ext cx="464379" cy="22021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 xmlns:a16="http://schemas.microsoft.com/office/drawing/2014/main" id="{0A262680-809C-B041-8235-5BD8AE6560BA}"/>
              </a:ext>
            </a:extLst>
          </p:cNvPr>
          <p:cNvCxnSpPr>
            <a:cxnSpLocks/>
            <a:stCxn id="87" idx="2"/>
            <a:endCxn id="5" idx="0"/>
          </p:cNvCxnSpPr>
          <p:nvPr/>
        </p:nvCxnSpPr>
        <p:spPr>
          <a:xfrm rot="5400000">
            <a:off x="7340001" y="5467810"/>
            <a:ext cx="658843" cy="198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Elbow Connector 160">
            <a:extLst>
              <a:ext uri="{FF2B5EF4-FFF2-40B4-BE49-F238E27FC236}">
                <a16:creationId xmlns="" xmlns:a16="http://schemas.microsoft.com/office/drawing/2014/main" id="{541AC310-8827-4342-B383-091EB0B595CB}"/>
              </a:ext>
            </a:extLst>
          </p:cNvPr>
          <p:cNvCxnSpPr>
            <a:cxnSpLocks/>
            <a:stCxn id="88" idx="2"/>
            <a:endCxn id="5" idx="0"/>
          </p:cNvCxnSpPr>
          <p:nvPr/>
        </p:nvCxnSpPr>
        <p:spPr>
          <a:xfrm rot="5400000">
            <a:off x="8197430" y="4614226"/>
            <a:ext cx="654998" cy="19099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 xmlns:a16="http://schemas.microsoft.com/office/drawing/2014/main" id="{80363970-638F-B44F-90AB-17D00B2D2A5C}"/>
              </a:ext>
            </a:extLst>
          </p:cNvPr>
          <p:cNvCxnSpPr>
            <a:cxnSpLocks/>
            <a:stCxn id="24" idx="2"/>
            <a:endCxn id="25" idx="0"/>
          </p:cNvCxnSpPr>
          <p:nvPr/>
        </p:nvCxnSpPr>
        <p:spPr>
          <a:xfrm rot="5400000">
            <a:off x="6801029" y="2350607"/>
            <a:ext cx="307486" cy="11644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 xmlns:a16="http://schemas.microsoft.com/office/drawing/2014/main" id="{D56AF7D1-2E10-8948-8617-728A2C5BD562}"/>
              </a:ext>
            </a:extLst>
          </p:cNvPr>
          <p:cNvSpPr txBox="1"/>
          <p:nvPr/>
        </p:nvSpPr>
        <p:spPr>
          <a:xfrm>
            <a:off x="146713" y="44309"/>
            <a:ext cx="10299034" cy="584775"/>
          </a:xfrm>
          <a:prstGeom prst="rect">
            <a:avLst/>
          </a:prstGeom>
          <a:noFill/>
        </p:spPr>
        <p:txBody>
          <a:bodyPr wrap="square" rtlCol="0">
            <a:spAutoFit/>
          </a:bodyPr>
          <a:lstStyle/>
          <a:p>
            <a:r>
              <a:rPr lang="fr-FR" sz="3200" dirty="0"/>
              <a:t>Arbre de décision: Stratégie de distribution MII</a:t>
            </a:r>
          </a:p>
        </p:txBody>
      </p:sp>
      <p:pic>
        <p:nvPicPr>
          <p:cNvPr id="173" name="Picture 172">
            <a:extLst>
              <a:ext uri="{FF2B5EF4-FFF2-40B4-BE49-F238E27FC236}">
                <a16:creationId xmlns="" xmlns:a16="http://schemas.microsoft.com/office/drawing/2014/main" id="{ACD31753-71E6-2042-B4D8-A11D48D7EEB5}"/>
              </a:ext>
            </a:extLst>
          </p:cNvPr>
          <p:cNvPicPr>
            <a:picLocks noChangeAspect="1"/>
          </p:cNvPicPr>
          <p:nvPr/>
        </p:nvPicPr>
        <p:blipFill>
          <a:blip r:embed="rId3"/>
          <a:stretch>
            <a:fillRect/>
          </a:stretch>
        </p:blipFill>
        <p:spPr>
          <a:xfrm>
            <a:off x="10621392" y="207726"/>
            <a:ext cx="1375712" cy="319496"/>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460" y="169928"/>
            <a:ext cx="1607108" cy="399702"/>
          </a:xfrm>
          <a:prstGeom prst="rect">
            <a:avLst/>
          </a:prstGeom>
        </p:spPr>
      </p:pic>
    </p:spTree>
    <p:extLst>
      <p:ext uri="{BB962C8B-B14F-4D97-AF65-F5344CB8AC3E}">
        <p14:creationId xmlns:p14="http://schemas.microsoft.com/office/powerpoint/2010/main" val="1535736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11657</TotalTime>
  <Words>237</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Koenker</dc:creator>
  <cp:lastModifiedBy>Rebecca Shore</cp:lastModifiedBy>
  <cp:revision>51</cp:revision>
  <dcterms:created xsi:type="dcterms:W3CDTF">2018-06-09T16:32:58Z</dcterms:created>
  <dcterms:modified xsi:type="dcterms:W3CDTF">2018-12-21T12:52:20Z</dcterms:modified>
</cp:coreProperties>
</file>