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
  </p:notesMasterIdLst>
  <p:sldIdLst>
    <p:sldId id="256" r:id="rId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nnah Koenker" initials="HK" lastIdx="5" clrIdx="0">
    <p:extLst/>
  </p:cmAuthor>
  <p:cmAuthor id="2" name="Rebecca Shore" initials="" lastIdx="0" clrIdx="1"/>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400"/>
    <p:restoredTop sz="93133"/>
  </p:normalViewPr>
  <p:slideViewPr>
    <p:cSldViewPr snapToGrid="0" snapToObjects="1">
      <p:cViewPr varScale="1">
        <p:scale>
          <a:sx n="112" d="100"/>
          <a:sy n="112" d="100"/>
        </p:scale>
        <p:origin x="-768" y="-9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4" Type="http://schemas.openxmlformats.org/officeDocument/2006/relationships/printerSettings" Target="printerSettings/printerSettings1.bin"/><Relationship Id="rId5" Type="http://schemas.openxmlformats.org/officeDocument/2006/relationships/commentAuthors" Target="commentAuthors.xml"/><Relationship Id="rId6" Type="http://schemas.openxmlformats.org/officeDocument/2006/relationships/presProps" Target="presProps.xml"/><Relationship Id="rId7" Type="http://schemas.openxmlformats.org/officeDocument/2006/relationships/viewProps" Target="viewProps.xml"/><Relationship Id="rId8" Type="http://schemas.openxmlformats.org/officeDocument/2006/relationships/theme" Target="theme/theme1.xml"/><Relationship Id="rId9"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8-07-09T13:47:32.272" idx="1">
    <p:pos x="1656" y="407"/>
    <p:text>If the most recent mass campaign was disorganized, took a great deal longer than anticipated for organizational (not funding) reasons, or if the NMCP is not entirely sure how many ITNs ended up in different locations, it is unlikely that a new continuous distribution strategy will be easier to implement. If the campaign largely hit its targets and ITNs were tracked reasonably well, this is a sign that the health system can handle different ITN channels as well.</p:text>
    <p:extLst mod="1">
      <p:ext uri="{C676402C-5697-4E1C-873F-D02D1690AC5C}">
        <p15:threadingInfo xmlns:p15="http://schemas.microsoft.com/office/powerpoint/2012/main" timeZoneBias="240"/>
      </p:ext>
    </p:extLst>
  </p:cm>
  <p:cm authorId="1" dt="2018-07-09T14:23:45.226" idx="2">
    <p:pos x="3013" y="1040"/>
    <p:text>The current operations of ITN distribution through health facilities (to pregnant women, infants at delivery in a health facility, and/or to infants during vaccination visits) is a proxy for health system functioning generally. If no ANC/EPI ITN distribution is being done, or it's very weak, it's unlikely that starting a new continuous channel will have much success.</p:text>
    <p:extLst mod="1">
      <p:ext uri="{C676402C-5697-4E1C-873F-D02D1690AC5C}">
        <p15:threadingInfo xmlns:p15="http://schemas.microsoft.com/office/powerpoint/2012/main" timeZoneBias="240"/>
      </p:ext>
    </p:extLst>
  </p:cm>
  <p:cm authorId="1" dt="2018-07-09T14:25:15.529" idx="3">
    <p:pos x="5963" y="933"/>
    <p:text>Data on the numbers of students enrolled in primary school - for each primary school in the country - needs to be available and reasonably accurate in order for school distribution to be a viable continuous channel. Ideally private and public schools are included in education information systems for quantification purposes.</p:text>
    <p:extLst mod="1">
      <p:ext uri="{C676402C-5697-4E1C-873F-D02D1690AC5C}">
        <p15:threadingInfo xmlns:p15="http://schemas.microsoft.com/office/powerpoint/2012/main" timeZoneBias="240"/>
      </p:ext>
    </p:extLst>
  </p:cm>
  <p:cm authorId="1" dt="2018-07-09T14:30:44.205" idx="4">
    <p:pos x="3912" y="2352"/>
    <p:text>Community distribution relies on a wide network of community leaders/agents who need to distribute net coupons fairly and equitably, and need to be able to report up.</p:text>
    <p:extLst mod="1">
      <p:ext uri="{C676402C-5697-4E1C-873F-D02D1690AC5C}">
        <p15:threadingInfo xmlns:p15="http://schemas.microsoft.com/office/powerpoint/2012/main" timeZoneBias="240"/>
      </p:ext>
    </p:extLst>
  </p:cm>
  <p:cm authorId="1" dt="2018-07-09T14:32:13.354" idx="5">
    <p:pos x="6895" y="2326"/>
    <p:text>Historic levels of malaria transmission intensity have an impact on whether mass campaigns combined with ANC, EPI, and school distribution is likely to be a cost-effective option. Combining mass campaign plus ANC/EPI plus school distribution is only cost-effective at high transmission levels, compared to the green and blue options.</p:text>
    <p:extLst mod="1">
      <p:ext uri="{C676402C-5697-4E1C-873F-D02D1690AC5C}">
        <p15:threadingInfo xmlns:p15="http://schemas.microsoft.com/office/powerpoint/2012/main" timeZoneBias="24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7995656-F5B9-1541-A5D8-63D684FBAAD2}" type="datetimeFigureOut">
              <a:rPr lang="en-US" smtClean="0"/>
              <a:t>12/18/18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0E066FB-F826-9F48-94F9-1E5142E2C551}" type="slidenum">
              <a:rPr lang="en-US" smtClean="0"/>
              <a:t>‹#›</a:t>
            </a:fld>
            <a:endParaRPr lang="en-US"/>
          </a:p>
        </p:txBody>
      </p:sp>
    </p:spTree>
    <p:extLst>
      <p:ext uri="{BB962C8B-B14F-4D97-AF65-F5344CB8AC3E}">
        <p14:creationId xmlns:p14="http://schemas.microsoft.com/office/powerpoint/2010/main" val="18718459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E066FB-F826-9F48-94F9-1E5142E2C551}" type="slidenum">
              <a:rPr lang="en-US" smtClean="0"/>
              <a:t>1</a:t>
            </a:fld>
            <a:endParaRPr lang="en-US"/>
          </a:p>
        </p:txBody>
      </p:sp>
    </p:spTree>
    <p:extLst>
      <p:ext uri="{BB962C8B-B14F-4D97-AF65-F5344CB8AC3E}">
        <p14:creationId xmlns:p14="http://schemas.microsoft.com/office/powerpoint/2010/main" val="28096030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37BFCA0-5E51-EB4B-895C-8BDC170724D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 xmlns:a16="http://schemas.microsoft.com/office/drawing/2014/main" id="{05B382A3-A7C1-354C-8032-07F2B8C9E29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 xmlns:a16="http://schemas.microsoft.com/office/drawing/2014/main" id="{587B24D7-91E7-7647-B7A9-56D8EED7EADD}"/>
              </a:ext>
            </a:extLst>
          </p:cNvPr>
          <p:cNvSpPr>
            <a:spLocks noGrp="1"/>
          </p:cNvSpPr>
          <p:nvPr>
            <p:ph type="dt" sz="half" idx="10"/>
          </p:nvPr>
        </p:nvSpPr>
        <p:spPr/>
        <p:txBody>
          <a:bodyPr/>
          <a:lstStyle/>
          <a:p>
            <a:fld id="{64848B52-F494-5349-9FBA-873E0DA3050C}" type="datetimeFigureOut">
              <a:rPr lang="en-US" smtClean="0"/>
              <a:t>12/18/18</a:t>
            </a:fld>
            <a:endParaRPr lang="en-US"/>
          </a:p>
        </p:txBody>
      </p:sp>
      <p:sp>
        <p:nvSpPr>
          <p:cNvPr id="5" name="Footer Placeholder 4">
            <a:extLst>
              <a:ext uri="{FF2B5EF4-FFF2-40B4-BE49-F238E27FC236}">
                <a16:creationId xmlns="" xmlns:a16="http://schemas.microsoft.com/office/drawing/2014/main" id="{D988D948-BDCD-E146-B8EF-A04105B0CB2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4384166C-3F55-3142-B9D3-9061810A9AAA}"/>
              </a:ext>
            </a:extLst>
          </p:cNvPr>
          <p:cNvSpPr>
            <a:spLocks noGrp="1"/>
          </p:cNvSpPr>
          <p:nvPr>
            <p:ph type="sldNum" sz="quarter" idx="12"/>
          </p:nvPr>
        </p:nvSpPr>
        <p:spPr/>
        <p:txBody>
          <a:bodyPr/>
          <a:lstStyle/>
          <a:p>
            <a:fld id="{0BD72ABB-94D1-1A4A-A976-27358DB357A5}" type="slidenum">
              <a:rPr lang="en-US" smtClean="0"/>
              <a:t>‹#›</a:t>
            </a:fld>
            <a:endParaRPr lang="en-US"/>
          </a:p>
        </p:txBody>
      </p:sp>
    </p:spTree>
    <p:extLst>
      <p:ext uri="{BB962C8B-B14F-4D97-AF65-F5344CB8AC3E}">
        <p14:creationId xmlns:p14="http://schemas.microsoft.com/office/powerpoint/2010/main" val="38361017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5E3DB58-2FB3-6944-BBD7-86CD878C3F3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 xmlns:a16="http://schemas.microsoft.com/office/drawing/2014/main" id="{BDD3F3A8-983F-8244-8705-64E5933D1E91}"/>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D1771F04-41C1-4C4E-AAC5-6839D25FCAE5}"/>
              </a:ext>
            </a:extLst>
          </p:cNvPr>
          <p:cNvSpPr>
            <a:spLocks noGrp="1"/>
          </p:cNvSpPr>
          <p:nvPr>
            <p:ph type="dt" sz="half" idx="10"/>
          </p:nvPr>
        </p:nvSpPr>
        <p:spPr/>
        <p:txBody>
          <a:bodyPr/>
          <a:lstStyle/>
          <a:p>
            <a:fld id="{64848B52-F494-5349-9FBA-873E0DA3050C}" type="datetimeFigureOut">
              <a:rPr lang="en-US" smtClean="0"/>
              <a:t>12/18/18</a:t>
            </a:fld>
            <a:endParaRPr lang="en-US"/>
          </a:p>
        </p:txBody>
      </p:sp>
      <p:sp>
        <p:nvSpPr>
          <p:cNvPr id="5" name="Footer Placeholder 4">
            <a:extLst>
              <a:ext uri="{FF2B5EF4-FFF2-40B4-BE49-F238E27FC236}">
                <a16:creationId xmlns="" xmlns:a16="http://schemas.microsoft.com/office/drawing/2014/main" id="{44CAC493-1491-C248-ACAF-8BD04FB7129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E73501C3-C285-BC4C-B387-4156F4B73167}"/>
              </a:ext>
            </a:extLst>
          </p:cNvPr>
          <p:cNvSpPr>
            <a:spLocks noGrp="1"/>
          </p:cNvSpPr>
          <p:nvPr>
            <p:ph type="sldNum" sz="quarter" idx="12"/>
          </p:nvPr>
        </p:nvSpPr>
        <p:spPr/>
        <p:txBody>
          <a:bodyPr/>
          <a:lstStyle/>
          <a:p>
            <a:fld id="{0BD72ABB-94D1-1A4A-A976-27358DB357A5}" type="slidenum">
              <a:rPr lang="en-US" smtClean="0"/>
              <a:t>‹#›</a:t>
            </a:fld>
            <a:endParaRPr lang="en-US"/>
          </a:p>
        </p:txBody>
      </p:sp>
    </p:spTree>
    <p:extLst>
      <p:ext uri="{BB962C8B-B14F-4D97-AF65-F5344CB8AC3E}">
        <p14:creationId xmlns:p14="http://schemas.microsoft.com/office/powerpoint/2010/main" val="30868000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45B2FA17-5BD1-9546-8898-4DA287699AE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 xmlns:a16="http://schemas.microsoft.com/office/drawing/2014/main" id="{861371BE-5DCB-8D4A-900D-996C3E8A217C}"/>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07894370-67C5-CA4B-994F-4D54716A9209}"/>
              </a:ext>
            </a:extLst>
          </p:cNvPr>
          <p:cNvSpPr>
            <a:spLocks noGrp="1"/>
          </p:cNvSpPr>
          <p:nvPr>
            <p:ph type="dt" sz="half" idx="10"/>
          </p:nvPr>
        </p:nvSpPr>
        <p:spPr/>
        <p:txBody>
          <a:bodyPr/>
          <a:lstStyle/>
          <a:p>
            <a:fld id="{64848B52-F494-5349-9FBA-873E0DA3050C}" type="datetimeFigureOut">
              <a:rPr lang="en-US" smtClean="0"/>
              <a:t>12/18/18</a:t>
            </a:fld>
            <a:endParaRPr lang="en-US"/>
          </a:p>
        </p:txBody>
      </p:sp>
      <p:sp>
        <p:nvSpPr>
          <p:cNvPr id="5" name="Footer Placeholder 4">
            <a:extLst>
              <a:ext uri="{FF2B5EF4-FFF2-40B4-BE49-F238E27FC236}">
                <a16:creationId xmlns="" xmlns:a16="http://schemas.microsoft.com/office/drawing/2014/main" id="{97E51755-260F-684A-B707-AB72C253BD7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4CDF3144-057F-3F42-AC8B-43F3110AA92B}"/>
              </a:ext>
            </a:extLst>
          </p:cNvPr>
          <p:cNvSpPr>
            <a:spLocks noGrp="1"/>
          </p:cNvSpPr>
          <p:nvPr>
            <p:ph type="sldNum" sz="quarter" idx="12"/>
          </p:nvPr>
        </p:nvSpPr>
        <p:spPr/>
        <p:txBody>
          <a:bodyPr/>
          <a:lstStyle/>
          <a:p>
            <a:fld id="{0BD72ABB-94D1-1A4A-A976-27358DB357A5}" type="slidenum">
              <a:rPr lang="en-US" smtClean="0"/>
              <a:t>‹#›</a:t>
            </a:fld>
            <a:endParaRPr lang="en-US"/>
          </a:p>
        </p:txBody>
      </p:sp>
    </p:spTree>
    <p:extLst>
      <p:ext uri="{BB962C8B-B14F-4D97-AF65-F5344CB8AC3E}">
        <p14:creationId xmlns:p14="http://schemas.microsoft.com/office/powerpoint/2010/main" val="12520479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97F251C-D5D4-7149-8CD8-F4080F879E2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739D7431-1DDA-9C44-8209-D5EF1B876AC6}"/>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3C42DF9F-A48A-B544-A854-8A07C14D41A3}"/>
              </a:ext>
            </a:extLst>
          </p:cNvPr>
          <p:cNvSpPr>
            <a:spLocks noGrp="1"/>
          </p:cNvSpPr>
          <p:nvPr>
            <p:ph type="dt" sz="half" idx="10"/>
          </p:nvPr>
        </p:nvSpPr>
        <p:spPr/>
        <p:txBody>
          <a:bodyPr/>
          <a:lstStyle/>
          <a:p>
            <a:fld id="{64848B52-F494-5349-9FBA-873E0DA3050C}" type="datetimeFigureOut">
              <a:rPr lang="en-US" smtClean="0"/>
              <a:t>12/18/18</a:t>
            </a:fld>
            <a:endParaRPr lang="en-US"/>
          </a:p>
        </p:txBody>
      </p:sp>
      <p:sp>
        <p:nvSpPr>
          <p:cNvPr id="5" name="Footer Placeholder 4">
            <a:extLst>
              <a:ext uri="{FF2B5EF4-FFF2-40B4-BE49-F238E27FC236}">
                <a16:creationId xmlns="" xmlns:a16="http://schemas.microsoft.com/office/drawing/2014/main" id="{F8F0F44C-9AE2-2C49-93AA-CD584CA8F9A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453328F2-CB6C-3B48-92F2-5D4E12B58857}"/>
              </a:ext>
            </a:extLst>
          </p:cNvPr>
          <p:cNvSpPr>
            <a:spLocks noGrp="1"/>
          </p:cNvSpPr>
          <p:nvPr>
            <p:ph type="sldNum" sz="quarter" idx="12"/>
          </p:nvPr>
        </p:nvSpPr>
        <p:spPr/>
        <p:txBody>
          <a:bodyPr/>
          <a:lstStyle/>
          <a:p>
            <a:fld id="{0BD72ABB-94D1-1A4A-A976-27358DB357A5}" type="slidenum">
              <a:rPr lang="en-US" smtClean="0"/>
              <a:t>‹#›</a:t>
            </a:fld>
            <a:endParaRPr lang="en-US"/>
          </a:p>
        </p:txBody>
      </p:sp>
    </p:spTree>
    <p:extLst>
      <p:ext uri="{BB962C8B-B14F-4D97-AF65-F5344CB8AC3E}">
        <p14:creationId xmlns:p14="http://schemas.microsoft.com/office/powerpoint/2010/main" val="18609543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5A40F0E-9E2A-FE4E-AE4D-8DF15F92A92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 xmlns:a16="http://schemas.microsoft.com/office/drawing/2014/main" id="{00EC9794-A949-DC42-8553-C0C6F2A83EE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 xmlns:a16="http://schemas.microsoft.com/office/drawing/2014/main" id="{3B7740B7-28B7-274D-860B-141350EFA91C}"/>
              </a:ext>
            </a:extLst>
          </p:cNvPr>
          <p:cNvSpPr>
            <a:spLocks noGrp="1"/>
          </p:cNvSpPr>
          <p:nvPr>
            <p:ph type="dt" sz="half" idx="10"/>
          </p:nvPr>
        </p:nvSpPr>
        <p:spPr/>
        <p:txBody>
          <a:bodyPr/>
          <a:lstStyle/>
          <a:p>
            <a:fld id="{64848B52-F494-5349-9FBA-873E0DA3050C}" type="datetimeFigureOut">
              <a:rPr lang="en-US" smtClean="0"/>
              <a:t>12/18/18</a:t>
            </a:fld>
            <a:endParaRPr lang="en-US"/>
          </a:p>
        </p:txBody>
      </p:sp>
      <p:sp>
        <p:nvSpPr>
          <p:cNvPr id="5" name="Footer Placeholder 4">
            <a:extLst>
              <a:ext uri="{FF2B5EF4-FFF2-40B4-BE49-F238E27FC236}">
                <a16:creationId xmlns="" xmlns:a16="http://schemas.microsoft.com/office/drawing/2014/main" id="{56737BE0-9EFB-1749-9D29-4C8AF7BA1A1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1BE8CF07-8718-B448-956B-4B5122CEB809}"/>
              </a:ext>
            </a:extLst>
          </p:cNvPr>
          <p:cNvSpPr>
            <a:spLocks noGrp="1"/>
          </p:cNvSpPr>
          <p:nvPr>
            <p:ph type="sldNum" sz="quarter" idx="12"/>
          </p:nvPr>
        </p:nvSpPr>
        <p:spPr/>
        <p:txBody>
          <a:bodyPr/>
          <a:lstStyle/>
          <a:p>
            <a:fld id="{0BD72ABB-94D1-1A4A-A976-27358DB357A5}" type="slidenum">
              <a:rPr lang="en-US" smtClean="0"/>
              <a:t>‹#›</a:t>
            </a:fld>
            <a:endParaRPr lang="en-US"/>
          </a:p>
        </p:txBody>
      </p:sp>
    </p:spTree>
    <p:extLst>
      <p:ext uri="{BB962C8B-B14F-4D97-AF65-F5344CB8AC3E}">
        <p14:creationId xmlns:p14="http://schemas.microsoft.com/office/powerpoint/2010/main" val="27250755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0234427-8E74-CF4E-8594-8451D587CEF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AA5E3394-3CAE-4F47-8515-193665F00DA6}"/>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 xmlns:a16="http://schemas.microsoft.com/office/drawing/2014/main" id="{092EDD3B-96BE-BF4F-957A-D98055299977}"/>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 xmlns:a16="http://schemas.microsoft.com/office/drawing/2014/main" id="{3C66A4B9-7135-A846-9949-67B0FC8CFFA2}"/>
              </a:ext>
            </a:extLst>
          </p:cNvPr>
          <p:cNvSpPr>
            <a:spLocks noGrp="1"/>
          </p:cNvSpPr>
          <p:nvPr>
            <p:ph type="dt" sz="half" idx="10"/>
          </p:nvPr>
        </p:nvSpPr>
        <p:spPr/>
        <p:txBody>
          <a:bodyPr/>
          <a:lstStyle/>
          <a:p>
            <a:fld id="{64848B52-F494-5349-9FBA-873E0DA3050C}" type="datetimeFigureOut">
              <a:rPr lang="en-US" smtClean="0"/>
              <a:t>12/18/18</a:t>
            </a:fld>
            <a:endParaRPr lang="en-US"/>
          </a:p>
        </p:txBody>
      </p:sp>
      <p:sp>
        <p:nvSpPr>
          <p:cNvPr id="6" name="Footer Placeholder 5">
            <a:extLst>
              <a:ext uri="{FF2B5EF4-FFF2-40B4-BE49-F238E27FC236}">
                <a16:creationId xmlns="" xmlns:a16="http://schemas.microsoft.com/office/drawing/2014/main" id="{1BD2965D-BEFB-164E-9631-BF2AEAD2A01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94C023A5-5D4B-5740-9545-A1A4311739A1}"/>
              </a:ext>
            </a:extLst>
          </p:cNvPr>
          <p:cNvSpPr>
            <a:spLocks noGrp="1"/>
          </p:cNvSpPr>
          <p:nvPr>
            <p:ph type="sldNum" sz="quarter" idx="12"/>
          </p:nvPr>
        </p:nvSpPr>
        <p:spPr/>
        <p:txBody>
          <a:bodyPr/>
          <a:lstStyle/>
          <a:p>
            <a:fld id="{0BD72ABB-94D1-1A4A-A976-27358DB357A5}" type="slidenum">
              <a:rPr lang="en-US" smtClean="0"/>
              <a:t>‹#›</a:t>
            </a:fld>
            <a:endParaRPr lang="en-US"/>
          </a:p>
        </p:txBody>
      </p:sp>
    </p:spTree>
    <p:extLst>
      <p:ext uri="{BB962C8B-B14F-4D97-AF65-F5344CB8AC3E}">
        <p14:creationId xmlns:p14="http://schemas.microsoft.com/office/powerpoint/2010/main" val="29319581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33D95FF-BE9F-BC44-8C75-E8C48F3B6B5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 xmlns:a16="http://schemas.microsoft.com/office/drawing/2014/main" id="{84C5C619-B754-E14B-A21A-390ABE51829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 xmlns:a16="http://schemas.microsoft.com/office/drawing/2014/main" id="{A3B6731F-52F8-E243-8C94-791CE249A721}"/>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 xmlns:a16="http://schemas.microsoft.com/office/drawing/2014/main" id="{0AEB6154-94BF-9045-8F16-830D07B8948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 xmlns:a16="http://schemas.microsoft.com/office/drawing/2014/main" id="{B785A232-6133-ED49-856B-F3D32E9B7628}"/>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 xmlns:a16="http://schemas.microsoft.com/office/drawing/2014/main" id="{FE35681E-94C2-E947-B2D9-1AC0D3036BF1}"/>
              </a:ext>
            </a:extLst>
          </p:cNvPr>
          <p:cNvSpPr>
            <a:spLocks noGrp="1"/>
          </p:cNvSpPr>
          <p:nvPr>
            <p:ph type="dt" sz="half" idx="10"/>
          </p:nvPr>
        </p:nvSpPr>
        <p:spPr/>
        <p:txBody>
          <a:bodyPr/>
          <a:lstStyle/>
          <a:p>
            <a:fld id="{64848B52-F494-5349-9FBA-873E0DA3050C}" type="datetimeFigureOut">
              <a:rPr lang="en-US" smtClean="0"/>
              <a:t>12/18/18</a:t>
            </a:fld>
            <a:endParaRPr lang="en-US"/>
          </a:p>
        </p:txBody>
      </p:sp>
      <p:sp>
        <p:nvSpPr>
          <p:cNvPr id="8" name="Footer Placeholder 7">
            <a:extLst>
              <a:ext uri="{FF2B5EF4-FFF2-40B4-BE49-F238E27FC236}">
                <a16:creationId xmlns="" xmlns:a16="http://schemas.microsoft.com/office/drawing/2014/main" id="{7335F402-2DD2-2C49-9C34-E506B792831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 xmlns:a16="http://schemas.microsoft.com/office/drawing/2014/main" id="{623DC0C0-C19A-7542-A363-1B73D6B5657C}"/>
              </a:ext>
            </a:extLst>
          </p:cNvPr>
          <p:cNvSpPr>
            <a:spLocks noGrp="1"/>
          </p:cNvSpPr>
          <p:nvPr>
            <p:ph type="sldNum" sz="quarter" idx="12"/>
          </p:nvPr>
        </p:nvSpPr>
        <p:spPr/>
        <p:txBody>
          <a:bodyPr/>
          <a:lstStyle/>
          <a:p>
            <a:fld id="{0BD72ABB-94D1-1A4A-A976-27358DB357A5}" type="slidenum">
              <a:rPr lang="en-US" smtClean="0"/>
              <a:t>‹#›</a:t>
            </a:fld>
            <a:endParaRPr lang="en-US"/>
          </a:p>
        </p:txBody>
      </p:sp>
    </p:spTree>
    <p:extLst>
      <p:ext uri="{BB962C8B-B14F-4D97-AF65-F5344CB8AC3E}">
        <p14:creationId xmlns:p14="http://schemas.microsoft.com/office/powerpoint/2010/main" val="5394601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D210EC3-126F-7649-8EF1-C758395AFE8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 xmlns:a16="http://schemas.microsoft.com/office/drawing/2014/main" id="{1DF31A02-A497-3740-801E-A9C5BBBD1E3B}"/>
              </a:ext>
            </a:extLst>
          </p:cNvPr>
          <p:cNvSpPr>
            <a:spLocks noGrp="1"/>
          </p:cNvSpPr>
          <p:nvPr>
            <p:ph type="dt" sz="half" idx="10"/>
          </p:nvPr>
        </p:nvSpPr>
        <p:spPr/>
        <p:txBody>
          <a:bodyPr/>
          <a:lstStyle/>
          <a:p>
            <a:fld id="{64848B52-F494-5349-9FBA-873E0DA3050C}" type="datetimeFigureOut">
              <a:rPr lang="en-US" smtClean="0"/>
              <a:t>12/18/18</a:t>
            </a:fld>
            <a:endParaRPr lang="en-US"/>
          </a:p>
        </p:txBody>
      </p:sp>
      <p:sp>
        <p:nvSpPr>
          <p:cNvPr id="4" name="Footer Placeholder 3">
            <a:extLst>
              <a:ext uri="{FF2B5EF4-FFF2-40B4-BE49-F238E27FC236}">
                <a16:creationId xmlns="" xmlns:a16="http://schemas.microsoft.com/office/drawing/2014/main" id="{E4660E5B-DCE1-904C-A349-6F664F492A4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 xmlns:a16="http://schemas.microsoft.com/office/drawing/2014/main" id="{FC973D76-A638-5740-A1F8-F7453C4B080F}"/>
              </a:ext>
            </a:extLst>
          </p:cNvPr>
          <p:cNvSpPr>
            <a:spLocks noGrp="1"/>
          </p:cNvSpPr>
          <p:nvPr>
            <p:ph type="sldNum" sz="quarter" idx="12"/>
          </p:nvPr>
        </p:nvSpPr>
        <p:spPr/>
        <p:txBody>
          <a:bodyPr/>
          <a:lstStyle/>
          <a:p>
            <a:fld id="{0BD72ABB-94D1-1A4A-A976-27358DB357A5}" type="slidenum">
              <a:rPr lang="en-US" smtClean="0"/>
              <a:t>‹#›</a:t>
            </a:fld>
            <a:endParaRPr lang="en-US"/>
          </a:p>
        </p:txBody>
      </p:sp>
    </p:spTree>
    <p:extLst>
      <p:ext uri="{BB962C8B-B14F-4D97-AF65-F5344CB8AC3E}">
        <p14:creationId xmlns:p14="http://schemas.microsoft.com/office/powerpoint/2010/main" val="33114655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9AAAA5C2-2020-B247-9FB7-31312473E252}"/>
              </a:ext>
            </a:extLst>
          </p:cNvPr>
          <p:cNvSpPr>
            <a:spLocks noGrp="1"/>
          </p:cNvSpPr>
          <p:nvPr>
            <p:ph type="dt" sz="half" idx="10"/>
          </p:nvPr>
        </p:nvSpPr>
        <p:spPr/>
        <p:txBody>
          <a:bodyPr/>
          <a:lstStyle/>
          <a:p>
            <a:fld id="{64848B52-F494-5349-9FBA-873E0DA3050C}" type="datetimeFigureOut">
              <a:rPr lang="en-US" smtClean="0"/>
              <a:t>12/18/18</a:t>
            </a:fld>
            <a:endParaRPr lang="en-US"/>
          </a:p>
        </p:txBody>
      </p:sp>
      <p:sp>
        <p:nvSpPr>
          <p:cNvPr id="3" name="Footer Placeholder 2">
            <a:extLst>
              <a:ext uri="{FF2B5EF4-FFF2-40B4-BE49-F238E27FC236}">
                <a16:creationId xmlns="" xmlns:a16="http://schemas.microsoft.com/office/drawing/2014/main" id="{6A7890C4-F0DE-214C-A8F6-A22BE4D6B20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 xmlns:a16="http://schemas.microsoft.com/office/drawing/2014/main" id="{97C2D08E-C391-A640-AFD7-D58022A1CAEC}"/>
              </a:ext>
            </a:extLst>
          </p:cNvPr>
          <p:cNvSpPr>
            <a:spLocks noGrp="1"/>
          </p:cNvSpPr>
          <p:nvPr>
            <p:ph type="sldNum" sz="quarter" idx="12"/>
          </p:nvPr>
        </p:nvSpPr>
        <p:spPr/>
        <p:txBody>
          <a:bodyPr/>
          <a:lstStyle/>
          <a:p>
            <a:fld id="{0BD72ABB-94D1-1A4A-A976-27358DB357A5}" type="slidenum">
              <a:rPr lang="en-US" smtClean="0"/>
              <a:t>‹#›</a:t>
            </a:fld>
            <a:endParaRPr lang="en-US"/>
          </a:p>
        </p:txBody>
      </p:sp>
    </p:spTree>
    <p:extLst>
      <p:ext uri="{BB962C8B-B14F-4D97-AF65-F5344CB8AC3E}">
        <p14:creationId xmlns:p14="http://schemas.microsoft.com/office/powerpoint/2010/main" val="68094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6339575-FB4B-824F-A06D-72916289F8E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 xmlns:a16="http://schemas.microsoft.com/office/drawing/2014/main" id="{9B2AF6C5-D51C-BF4D-8F44-02D6BB4DD0B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 xmlns:a16="http://schemas.microsoft.com/office/drawing/2014/main" id="{8A613225-E381-8742-B0E8-55023CD0AE3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 xmlns:a16="http://schemas.microsoft.com/office/drawing/2014/main" id="{0ED720CE-6807-524D-BF0A-9AD6A6A7FB53}"/>
              </a:ext>
            </a:extLst>
          </p:cNvPr>
          <p:cNvSpPr>
            <a:spLocks noGrp="1"/>
          </p:cNvSpPr>
          <p:nvPr>
            <p:ph type="dt" sz="half" idx="10"/>
          </p:nvPr>
        </p:nvSpPr>
        <p:spPr/>
        <p:txBody>
          <a:bodyPr/>
          <a:lstStyle/>
          <a:p>
            <a:fld id="{64848B52-F494-5349-9FBA-873E0DA3050C}" type="datetimeFigureOut">
              <a:rPr lang="en-US" smtClean="0"/>
              <a:t>12/18/18</a:t>
            </a:fld>
            <a:endParaRPr lang="en-US"/>
          </a:p>
        </p:txBody>
      </p:sp>
      <p:sp>
        <p:nvSpPr>
          <p:cNvPr id="6" name="Footer Placeholder 5">
            <a:extLst>
              <a:ext uri="{FF2B5EF4-FFF2-40B4-BE49-F238E27FC236}">
                <a16:creationId xmlns="" xmlns:a16="http://schemas.microsoft.com/office/drawing/2014/main" id="{CF57ABAF-9D84-2649-973A-B5A73AF8ED6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76301F70-6EE7-8348-966F-2847749886B1}"/>
              </a:ext>
            </a:extLst>
          </p:cNvPr>
          <p:cNvSpPr>
            <a:spLocks noGrp="1"/>
          </p:cNvSpPr>
          <p:nvPr>
            <p:ph type="sldNum" sz="quarter" idx="12"/>
          </p:nvPr>
        </p:nvSpPr>
        <p:spPr/>
        <p:txBody>
          <a:bodyPr/>
          <a:lstStyle/>
          <a:p>
            <a:fld id="{0BD72ABB-94D1-1A4A-A976-27358DB357A5}" type="slidenum">
              <a:rPr lang="en-US" smtClean="0"/>
              <a:t>‹#›</a:t>
            </a:fld>
            <a:endParaRPr lang="en-US"/>
          </a:p>
        </p:txBody>
      </p:sp>
    </p:spTree>
    <p:extLst>
      <p:ext uri="{BB962C8B-B14F-4D97-AF65-F5344CB8AC3E}">
        <p14:creationId xmlns:p14="http://schemas.microsoft.com/office/powerpoint/2010/main" val="32172664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A11A8C5-4016-674A-9ADA-A492BD8627F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 xmlns:a16="http://schemas.microsoft.com/office/drawing/2014/main" id="{7EE6AD62-74E0-A946-A32A-34132B1AE7F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 xmlns:a16="http://schemas.microsoft.com/office/drawing/2014/main" id="{15C92BE0-3AE8-094E-BC17-697C33C0023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 xmlns:a16="http://schemas.microsoft.com/office/drawing/2014/main" id="{93867BB5-2568-A84B-9DAF-AA576B4E01BC}"/>
              </a:ext>
            </a:extLst>
          </p:cNvPr>
          <p:cNvSpPr>
            <a:spLocks noGrp="1"/>
          </p:cNvSpPr>
          <p:nvPr>
            <p:ph type="dt" sz="half" idx="10"/>
          </p:nvPr>
        </p:nvSpPr>
        <p:spPr/>
        <p:txBody>
          <a:bodyPr/>
          <a:lstStyle/>
          <a:p>
            <a:fld id="{64848B52-F494-5349-9FBA-873E0DA3050C}" type="datetimeFigureOut">
              <a:rPr lang="en-US" smtClean="0"/>
              <a:t>12/18/18</a:t>
            </a:fld>
            <a:endParaRPr lang="en-US"/>
          </a:p>
        </p:txBody>
      </p:sp>
      <p:sp>
        <p:nvSpPr>
          <p:cNvPr id="6" name="Footer Placeholder 5">
            <a:extLst>
              <a:ext uri="{FF2B5EF4-FFF2-40B4-BE49-F238E27FC236}">
                <a16:creationId xmlns="" xmlns:a16="http://schemas.microsoft.com/office/drawing/2014/main" id="{F1583690-8450-7847-BB7F-5BDD669B1B6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18A5239E-4595-F947-84FF-42B1B7E77A38}"/>
              </a:ext>
            </a:extLst>
          </p:cNvPr>
          <p:cNvSpPr>
            <a:spLocks noGrp="1"/>
          </p:cNvSpPr>
          <p:nvPr>
            <p:ph type="sldNum" sz="quarter" idx="12"/>
          </p:nvPr>
        </p:nvSpPr>
        <p:spPr/>
        <p:txBody>
          <a:bodyPr/>
          <a:lstStyle/>
          <a:p>
            <a:fld id="{0BD72ABB-94D1-1A4A-A976-27358DB357A5}" type="slidenum">
              <a:rPr lang="en-US" smtClean="0"/>
              <a:t>‹#›</a:t>
            </a:fld>
            <a:endParaRPr lang="en-US"/>
          </a:p>
        </p:txBody>
      </p:sp>
    </p:spTree>
    <p:extLst>
      <p:ext uri="{BB962C8B-B14F-4D97-AF65-F5344CB8AC3E}">
        <p14:creationId xmlns:p14="http://schemas.microsoft.com/office/powerpoint/2010/main" val="303654671"/>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BE5F006E-9B0C-3947-BCDE-87E74567E79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 xmlns:a16="http://schemas.microsoft.com/office/drawing/2014/main" id="{53F295F7-2D94-AB41-9F52-86B62AD2282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2AF90DC3-0327-4846-A3F3-469DB16513C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4848B52-F494-5349-9FBA-873E0DA3050C}" type="datetimeFigureOut">
              <a:rPr lang="en-US" smtClean="0"/>
              <a:t>12/18/18</a:t>
            </a:fld>
            <a:endParaRPr lang="en-US"/>
          </a:p>
        </p:txBody>
      </p:sp>
      <p:sp>
        <p:nvSpPr>
          <p:cNvPr id="5" name="Footer Placeholder 4">
            <a:extLst>
              <a:ext uri="{FF2B5EF4-FFF2-40B4-BE49-F238E27FC236}">
                <a16:creationId xmlns="" xmlns:a16="http://schemas.microsoft.com/office/drawing/2014/main" id="{4AF6E16C-22B3-0B4D-8483-4E3D34CC4DB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 xmlns:a16="http://schemas.microsoft.com/office/drawing/2014/main" id="{4EF9E3A3-E0B9-334F-B79E-D9011F0D3DC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BD72ABB-94D1-1A4A-A976-27358DB357A5}" type="slidenum">
              <a:rPr lang="en-US" smtClean="0"/>
              <a:t>‹#›</a:t>
            </a:fld>
            <a:endParaRPr lang="en-US"/>
          </a:p>
        </p:txBody>
      </p:sp>
    </p:spTree>
    <p:extLst>
      <p:ext uri="{BB962C8B-B14F-4D97-AF65-F5344CB8AC3E}">
        <p14:creationId xmlns:p14="http://schemas.microsoft.com/office/powerpoint/2010/main" val="30830068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4" Type="http://schemas.openxmlformats.org/officeDocument/2006/relationships/image" Target="../media/image2.jpg"/><Relationship Id="rId5" Type="http://schemas.openxmlformats.org/officeDocument/2006/relationships/comments" Target="../comments/comment1.xml"/><Relationship Id="rId1" Type="http://schemas.openxmlformats.org/officeDocument/2006/relationships/slideLayout" Target="../slideLayouts/slideLayout7.xml"/><Relationship Id="rId2" Type="http://schemas.openxmlformats.org/officeDocument/2006/relationships/notesSlide" Target="../notesSlides/notesSlide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 xmlns:a16="http://schemas.microsoft.com/office/drawing/2014/main" id="{0F92D0B7-7F2D-2C49-88FA-217437E9E7C0}"/>
              </a:ext>
            </a:extLst>
          </p:cNvPr>
          <p:cNvSpPr/>
          <p:nvPr/>
        </p:nvSpPr>
        <p:spPr>
          <a:xfrm>
            <a:off x="105477" y="5896707"/>
            <a:ext cx="2723166" cy="874796"/>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1400" b="1" dirty="0"/>
              <a:t>Stick with mass campaigns, plus ANC &amp; EPI. </a:t>
            </a:r>
          </a:p>
          <a:p>
            <a:pPr algn="ctr"/>
            <a:r>
              <a:rPr lang="en-US" sz="1400" b="1" dirty="0"/>
              <a:t>CD is unlikely to perform better</a:t>
            </a:r>
          </a:p>
        </p:txBody>
      </p:sp>
      <p:sp>
        <p:nvSpPr>
          <p:cNvPr id="5" name="Rectangle 4">
            <a:extLst>
              <a:ext uri="{FF2B5EF4-FFF2-40B4-BE49-F238E27FC236}">
                <a16:creationId xmlns="" xmlns:a16="http://schemas.microsoft.com/office/drawing/2014/main" id="{66397FCD-2CDF-944A-8E7C-0A819C1AF50A}"/>
              </a:ext>
            </a:extLst>
          </p:cNvPr>
          <p:cNvSpPr/>
          <p:nvPr/>
        </p:nvSpPr>
        <p:spPr>
          <a:xfrm>
            <a:off x="6208365" y="5896706"/>
            <a:ext cx="2723166" cy="871693"/>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400" b="1" dirty="0"/>
              <a:t>Strong candidate for shifting to large-scale school distribution, with ANC &amp; EPI ongoing</a:t>
            </a:r>
          </a:p>
        </p:txBody>
      </p:sp>
      <p:sp>
        <p:nvSpPr>
          <p:cNvPr id="6" name="Rectangle 5">
            <a:extLst>
              <a:ext uri="{FF2B5EF4-FFF2-40B4-BE49-F238E27FC236}">
                <a16:creationId xmlns="" xmlns:a16="http://schemas.microsoft.com/office/drawing/2014/main" id="{62FB1AF8-A9CC-B940-BE78-95605CCD29F8}"/>
              </a:ext>
            </a:extLst>
          </p:cNvPr>
          <p:cNvSpPr/>
          <p:nvPr/>
        </p:nvSpPr>
        <p:spPr>
          <a:xfrm>
            <a:off x="3156921" y="5896706"/>
            <a:ext cx="2723166" cy="871694"/>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1400" b="1" dirty="0"/>
              <a:t>Strong candidate for shifting to large-scale community distribution, with ANC &amp; EPI ongoing</a:t>
            </a:r>
          </a:p>
        </p:txBody>
      </p:sp>
      <p:sp>
        <p:nvSpPr>
          <p:cNvPr id="8" name="Rectangle 7">
            <a:extLst>
              <a:ext uri="{FF2B5EF4-FFF2-40B4-BE49-F238E27FC236}">
                <a16:creationId xmlns="" xmlns:a16="http://schemas.microsoft.com/office/drawing/2014/main" id="{006CD9EC-11E4-944F-AA89-1AD2194A9ED5}"/>
              </a:ext>
            </a:extLst>
          </p:cNvPr>
          <p:cNvSpPr/>
          <p:nvPr/>
        </p:nvSpPr>
        <p:spPr>
          <a:xfrm>
            <a:off x="9259809" y="5896707"/>
            <a:ext cx="2723166" cy="874796"/>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1400" b="1" dirty="0"/>
              <a:t>Keep mass campaigns and ANC/EPI, and add school distribution in non-campaign years</a:t>
            </a:r>
          </a:p>
        </p:txBody>
      </p:sp>
      <p:sp>
        <p:nvSpPr>
          <p:cNvPr id="10" name="TextBox 9">
            <a:extLst>
              <a:ext uri="{FF2B5EF4-FFF2-40B4-BE49-F238E27FC236}">
                <a16:creationId xmlns="" xmlns:a16="http://schemas.microsoft.com/office/drawing/2014/main" id="{736D2A8A-F4AF-E44F-83F4-545B1BDB24F2}"/>
              </a:ext>
            </a:extLst>
          </p:cNvPr>
          <p:cNvSpPr txBox="1"/>
          <p:nvPr/>
        </p:nvSpPr>
        <p:spPr>
          <a:xfrm>
            <a:off x="146713" y="755902"/>
            <a:ext cx="2640693" cy="676309"/>
          </a:xfrm>
          <a:prstGeom prst="rect">
            <a:avLst/>
          </a:prstGeom>
        </p:spPr>
        <p:style>
          <a:lnRef idx="1">
            <a:schemeClr val="accent2"/>
          </a:lnRef>
          <a:fillRef idx="2">
            <a:schemeClr val="accent2"/>
          </a:fillRef>
          <a:effectRef idx="1">
            <a:schemeClr val="accent2"/>
          </a:effectRef>
          <a:fontRef idx="minor">
            <a:schemeClr val="dk1"/>
          </a:fontRef>
        </p:style>
        <p:txBody>
          <a:bodyPr wrap="square" rtlCol="0" anchor="ctr">
            <a:noAutofit/>
          </a:bodyPr>
          <a:lstStyle/>
          <a:p>
            <a:pPr algn="ctr"/>
            <a:r>
              <a:rPr lang="en-US" sz="1400" dirty="0"/>
              <a:t>How did the implementation of your recent mass campaign go?</a:t>
            </a:r>
          </a:p>
        </p:txBody>
      </p:sp>
      <p:sp>
        <p:nvSpPr>
          <p:cNvPr id="11" name="TextBox 10">
            <a:extLst>
              <a:ext uri="{FF2B5EF4-FFF2-40B4-BE49-F238E27FC236}">
                <a16:creationId xmlns="" xmlns:a16="http://schemas.microsoft.com/office/drawing/2014/main" id="{9357CFFD-7F14-2F4D-967C-CDFF0196838C}"/>
              </a:ext>
            </a:extLst>
          </p:cNvPr>
          <p:cNvSpPr txBox="1"/>
          <p:nvPr/>
        </p:nvSpPr>
        <p:spPr>
          <a:xfrm>
            <a:off x="3307286" y="860170"/>
            <a:ext cx="1637603" cy="457200"/>
          </a:xfrm>
          <a:prstGeom prst="rect">
            <a:avLst/>
          </a:prstGeom>
        </p:spPr>
        <p:style>
          <a:lnRef idx="1">
            <a:schemeClr val="accent1"/>
          </a:lnRef>
          <a:fillRef idx="2">
            <a:schemeClr val="accent1"/>
          </a:fillRef>
          <a:effectRef idx="1">
            <a:schemeClr val="accent1"/>
          </a:effectRef>
          <a:fontRef idx="minor">
            <a:schemeClr val="dk1"/>
          </a:fontRef>
        </p:style>
        <p:txBody>
          <a:bodyPr wrap="square" rtlCol="0" anchor="ctr">
            <a:noAutofit/>
          </a:bodyPr>
          <a:lstStyle/>
          <a:p>
            <a:pPr algn="ctr"/>
            <a:r>
              <a:rPr lang="en-US" sz="1400" dirty="0"/>
              <a:t>Stressful, but mostly ok</a:t>
            </a:r>
          </a:p>
        </p:txBody>
      </p:sp>
      <p:sp>
        <p:nvSpPr>
          <p:cNvPr id="12" name="TextBox 11">
            <a:extLst>
              <a:ext uri="{FF2B5EF4-FFF2-40B4-BE49-F238E27FC236}">
                <a16:creationId xmlns="" xmlns:a16="http://schemas.microsoft.com/office/drawing/2014/main" id="{36A22305-9C75-7D42-9C2A-DC837AB6BB7D}"/>
              </a:ext>
            </a:extLst>
          </p:cNvPr>
          <p:cNvSpPr txBox="1"/>
          <p:nvPr/>
        </p:nvSpPr>
        <p:spPr>
          <a:xfrm>
            <a:off x="149013" y="2070363"/>
            <a:ext cx="1277838" cy="775288"/>
          </a:xfrm>
          <a:prstGeom prst="rect">
            <a:avLst/>
          </a:prstGeom>
        </p:spPr>
        <p:style>
          <a:lnRef idx="1">
            <a:schemeClr val="accent6"/>
          </a:lnRef>
          <a:fillRef idx="2">
            <a:schemeClr val="accent6"/>
          </a:fillRef>
          <a:effectRef idx="1">
            <a:schemeClr val="accent6"/>
          </a:effectRef>
          <a:fontRef idx="minor">
            <a:schemeClr val="dk1"/>
          </a:fontRef>
        </p:style>
        <p:txBody>
          <a:bodyPr wrap="square" rtlCol="0" anchor="ctr">
            <a:noAutofit/>
          </a:bodyPr>
          <a:lstStyle/>
          <a:p>
            <a:pPr algn="ctr"/>
            <a:r>
              <a:rPr lang="en-US" sz="1400" dirty="0"/>
              <a:t>Extremely difficult or disorganized.</a:t>
            </a:r>
          </a:p>
        </p:txBody>
      </p:sp>
      <p:sp>
        <p:nvSpPr>
          <p:cNvPr id="14" name="TextBox 13">
            <a:extLst>
              <a:ext uri="{FF2B5EF4-FFF2-40B4-BE49-F238E27FC236}">
                <a16:creationId xmlns="" xmlns:a16="http://schemas.microsoft.com/office/drawing/2014/main" id="{2142FCE1-7737-D146-99F3-E9659F285D3B}"/>
              </a:ext>
            </a:extLst>
          </p:cNvPr>
          <p:cNvSpPr txBox="1"/>
          <p:nvPr/>
        </p:nvSpPr>
        <p:spPr>
          <a:xfrm>
            <a:off x="1925247" y="1795933"/>
            <a:ext cx="3019642" cy="504851"/>
          </a:xfrm>
          <a:prstGeom prst="rect">
            <a:avLst/>
          </a:prstGeom>
        </p:spPr>
        <p:style>
          <a:lnRef idx="1">
            <a:schemeClr val="accent2"/>
          </a:lnRef>
          <a:fillRef idx="2">
            <a:schemeClr val="accent2"/>
          </a:fillRef>
          <a:effectRef idx="1">
            <a:schemeClr val="accent2"/>
          </a:effectRef>
          <a:fontRef idx="minor">
            <a:schemeClr val="dk1"/>
          </a:fontRef>
        </p:style>
        <p:txBody>
          <a:bodyPr wrap="square" rtlCol="0" anchor="ctr">
            <a:noAutofit/>
          </a:bodyPr>
          <a:lstStyle/>
          <a:p>
            <a:pPr algn="ctr"/>
            <a:r>
              <a:rPr lang="en-US" sz="1400" dirty="0"/>
              <a:t>How is your routine health facility ITN distribution (ANC and/or EPI) going?</a:t>
            </a:r>
          </a:p>
        </p:txBody>
      </p:sp>
      <p:sp>
        <p:nvSpPr>
          <p:cNvPr id="15" name="TextBox 14">
            <a:extLst>
              <a:ext uri="{FF2B5EF4-FFF2-40B4-BE49-F238E27FC236}">
                <a16:creationId xmlns="" xmlns:a16="http://schemas.microsoft.com/office/drawing/2014/main" id="{35D4EA74-E1D7-F044-9B5E-DA3C1D90F090}"/>
              </a:ext>
            </a:extLst>
          </p:cNvPr>
          <p:cNvSpPr txBox="1"/>
          <p:nvPr/>
        </p:nvSpPr>
        <p:spPr>
          <a:xfrm>
            <a:off x="2801976" y="2827165"/>
            <a:ext cx="2206067" cy="457200"/>
          </a:xfrm>
          <a:prstGeom prst="rect">
            <a:avLst/>
          </a:prstGeom>
        </p:spPr>
        <p:style>
          <a:lnRef idx="1">
            <a:schemeClr val="accent1"/>
          </a:lnRef>
          <a:fillRef idx="2">
            <a:schemeClr val="accent1"/>
          </a:fillRef>
          <a:effectRef idx="1">
            <a:schemeClr val="accent1"/>
          </a:effectRef>
          <a:fontRef idx="minor">
            <a:schemeClr val="dk1"/>
          </a:fontRef>
        </p:style>
        <p:txBody>
          <a:bodyPr wrap="square" rtlCol="0" anchor="ctr">
            <a:noAutofit/>
          </a:bodyPr>
          <a:lstStyle/>
          <a:p>
            <a:pPr algn="ctr"/>
            <a:r>
              <a:rPr lang="en-US" sz="1400" dirty="0"/>
              <a:t>Intermittent or Functioning</a:t>
            </a:r>
          </a:p>
        </p:txBody>
      </p:sp>
      <p:sp>
        <p:nvSpPr>
          <p:cNvPr id="16" name="TextBox 15">
            <a:extLst>
              <a:ext uri="{FF2B5EF4-FFF2-40B4-BE49-F238E27FC236}">
                <a16:creationId xmlns="" xmlns:a16="http://schemas.microsoft.com/office/drawing/2014/main" id="{C80277C9-30CF-784B-966D-AF882D04D586}"/>
              </a:ext>
            </a:extLst>
          </p:cNvPr>
          <p:cNvSpPr txBox="1"/>
          <p:nvPr/>
        </p:nvSpPr>
        <p:spPr>
          <a:xfrm>
            <a:off x="1655120" y="2827164"/>
            <a:ext cx="985463" cy="716607"/>
          </a:xfrm>
          <a:prstGeom prst="rect">
            <a:avLst/>
          </a:prstGeom>
        </p:spPr>
        <p:style>
          <a:lnRef idx="1">
            <a:schemeClr val="accent6"/>
          </a:lnRef>
          <a:fillRef idx="2">
            <a:schemeClr val="accent6"/>
          </a:fillRef>
          <a:effectRef idx="1">
            <a:schemeClr val="accent6"/>
          </a:effectRef>
          <a:fontRef idx="minor">
            <a:schemeClr val="dk1"/>
          </a:fontRef>
        </p:style>
        <p:txBody>
          <a:bodyPr wrap="square" rtlCol="0" anchor="ctr">
            <a:noAutofit/>
          </a:bodyPr>
          <a:lstStyle/>
          <a:p>
            <a:pPr algn="ctr"/>
            <a:r>
              <a:rPr lang="en-US" sz="1400" dirty="0" smtClean="0"/>
              <a:t>Non-existent or very weak</a:t>
            </a:r>
            <a:endParaRPr lang="en-US" sz="1400" dirty="0"/>
          </a:p>
        </p:txBody>
      </p:sp>
      <p:sp>
        <p:nvSpPr>
          <p:cNvPr id="24" name="TextBox 23">
            <a:extLst>
              <a:ext uri="{FF2B5EF4-FFF2-40B4-BE49-F238E27FC236}">
                <a16:creationId xmlns="" xmlns:a16="http://schemas.microsoft.com/office/drawing/2014/main" id="{DB00AA7B-CF2E-4348-9258-B9054D557368}"/>
              </a:ext>
            </a:extLst>
          </p:cNvPr>
          <p:cNvSpPr txBox="1"/>
          <p:nvPr/>
        </p:nvSpPr>
        <p:spPr>
          <a:xfrm>
            <a:off x="5437621" y="1565513"/>
            <a:ext cx="4198748" cy="1213573"/>
          </a:xfrm>
          <a:prstGeom prst="rect">
            <a:avLst/>
          </a:prstGeom>
        </p:spPr>
        <p:style>
          <a:lnRef idx="1">
            <a:schemeClr val="accent2"/>
          </a:lnRef>
          <a:fillRef idx="2">
            <a:schemeClr val="accent2"/>
          </a:fillRef>
          <a:effectRef idx="1">
            <a:schemeClr val="accent2"/>
          </a:effectRef>
          <a:fontRef idx="minor">
            <a:schemeClr val="dk1"/>
          </a:fontRef>
        </p:style>
        <p:txBody>
          <a:bodyPr wrap="square" rtlCol="0" anchor="ctr">
            <a:noAutofit/>
          </a:bodyPr>
          <a:lstStyle/>
          <a:p>
            <a:pPr algn="ctr"/>
            <a:r>
              <a:rPr lang="en-US" sz="1400" dirty="0"/>
              <a:t>Are you confident that the data reported through </a:t>
            </a:r>
            <a:r>
              <a:rPr lang="en-US" sz="1400" dirty="0" err="1"/>
              <a:t>MoEd</a:t>
            </a:r>
            <a:r>
              <a:rPr lang="en-US" sz="1400" dirty="0"/>
              <a:t> systems on the numbers of children enrolled in each class of primary school, by school, is complete enough to calculate the number of ITNs that should be transported to specific schools?</a:t>
            </a:r>
          </a:p>
        </p:txBody>
      </p:sp>
      <p:sp>
        <p:nvSpPr>
          <p:cNvPr id="25" name="TextBox 24">
            <a:extLst>
              <a:ext uri="{FF2B5EF4-FFF2-40B4-BE49-F238E27FC236}">
                <a16:creationId xmlns="" xmlns:a16="http://schemas.microsoft.com/office/drawing/2014/main" id="{7A95C29C-1C5E-214E-87EF-8ADAD292A004}"/>
              </a:ext>
            </a:extLst>
          </p:cNvPr>
          <p:cNvSpPr txBox="1"/>
          <p:nvPr/>
        </p:nvSpPr>
        <p:spPr>
          <a:xfrm>
            <a:off x="5475507" y="3086573"/>
            <a:ext cx="1794081" cy="457200"/>
          </a:xfrm>
          <a:prstGeom prst="rect">
            <a:avLst/>
          </a:prstGeom>
        </p:spPr>
        <p:style>
          <a:lnRef idx="1">
            <a:schemeClr val="accent6"/>
          </a:lnRef>
          <a:fillRef idx="2">
            <a:schemeClr val="accent6"/>
          </a:fillRef>
          <a:effectRef idx="1">
            <a:schemeClr val="accent6"/>
          </a:effectRef>
          <a:fontRef idx="minor">
            <a:schemeClr val="dk1"/>
          </a:fontRef>
        </p:style>
        <p:txBody>
          <a:bodyPr wrap="square" rtlCol="0" anchor="ctr">
            <a:noAutofit/>
          </a:bodyPr>
          <a:lstStyle/>
          <a:p>
            <a:pPr algn="ctr"/>
            <a:r>
              <a:rPr lang="en-US" sz="1400" dirty="0"/>
              <a:t>No</a:t>
            </a:r>
          </a:p>
        </p:txBody>
      </p:sp>
      <p:sp>
        <p:nvSpPr>
          <p:cNvPr id="26" name="TextBox 25">
            <a:extLst>
              <a:ext uri="{FF2B5EF4-FFF2-40B4-BE49-F238E27FC236}">
                <a16:creationId xmlns="" xmlns:a16="http://schemas.microsoft.com/office/drawing/2014/main" id="{122B61B2-BDD7-0B43-BF89-4A4F5FFCDFBB}"/>
              </a:ext>
            </a:extLst>
          </p:cNvPr>
          <p:cNvSpPr txBox="1"/>
          <p:nvPr/>
        </p:nvSpPr>
        <p:spPr>
          <a:xfrm>
            <a:off x="7470793" y="3086572"/>
            <a:ext cx="1359667" cy="457200"/>
          </a:xfrm>
          <a:prstGeom prst="rect">
            <a:avLst/>
          </a:prstGeom>
        </p:spPr>
        <p:style>
          <a:lnRef idx="1">
            <a:schemeClr val="accent1"/>
          </a:lnRef>
          <a:fillRef idx="2">
            <a:schemeClr val="accent1"/>
          </a:fillRef>
          <a:effectRef idx="1">
            <a:schemeClr val="accent1"/>
          </a:effectRef>
          <a:fontRef idx="minor">
            <a:schemeClr val="dk1"/>
          </a:fontRef>
        </p:style>
        <p:txBody>
          <a:bodyPr wrap="square" rtlCol="0" anchor="ctr">
            <a:noAutofit/>
          </a:bodyPr>
          <a:lstStyle/>
          <a:p>
            <a:pPr algn="ctr"/>
            <a:r>
              <a:rPr lang="en-US" sz="1400" dirty="0"/>
              <a:t>Yes</a:t>
            </a:r>
          </a:p>
        </p:txBody>
      </p:sp>
      <p:sp>
        <p:nvSpPr>
          <p:cNvPr id="34" name="TextBox 33">
            <a:extLst>
              <a:ext uri="{FF2B5EF4-FFF2-40B4-BE49-F238E27FC236}">
                <a16:creationId xmlns="" xmlns:a16="http://schemas.microsoft.com/office/drawing/2014/main" id="{E6BD5443-F7C3-2343-A36A-D68FBE7FE501}"/>
              </a:ext>
            </a:extLst>
          </p:cNvPr>
          <p:cNvSpPr txBox="1"/>
          <p:nvPr/>
        </p:nvSpPr>
        <p:spPr>
          <a:xfrm>
            <a:off x="2949190" y="3832276"/>
            <a:ext cx="3423358" cy="900160"/>
          </a:xfrm>
          <a:prstGeom prst="rect">
            <a:avLst/>
          </a:prstGeom>
        </p:spPr>
        <p:style>
          <a:lnRef idx="1">
            <a:schemeClr val="accent2"/>
          </a:lnRef>
          <a:fillRef idx="2">
            <a:schemeClr val="accent2"/>
          </a:fillRef>
          <a:effectRef idx="1">
            <a:schemeClr val="accent2"/>
          </a:effectRef>
          <a:fontRef idx="minor">
            <a:schemeClr val="dk1"/>
          </a:fontRef>
        </p:style>
        <p:txBody>
          <a:bodyPr wrap="square" rtlCol="0" anchor="ctr">
            <a:noAutofit/>
          </a:bodyPr>
          <a:lstStyle/>
          <a:p>
            <a:pPr algn="ctr"/>
            <a:r>
              <a:rPr lang="en-US" sz="1400" dirty="0"/>
              <a:t>How confident are you that community  structures/leaders can </a:t>
            </a:r>
            <a:r>
              <a:rPr lang="en-US" sz="1400" u="sng" dirty="0"/>
              <a:t>manage distribution and reporting</a:t>
            </a:r>
            <a:r>
              <a:rPr lang="en-US" sz="1400" dirty="0"/>
              <a:t> for ITN coupons to households that need new nets?</a:t>
            </a:r>
          </a:p>
        </p:txBody>
      </p:sp>
      <p:sp>
        <p:nvSpPr>
          <p:cNvPr id="35" name="TextBox 34">
            <a:extLst>
              <a:ext uri="{FF2B5EF4-FFF2-40B4-BE49-F238E27FC236}">
                <a16:creationId xmlns="" xmlns:a16="http://schemas.microsoft.com/office/drawing/2014/main" id="{8D0C3105-4A9A-BA4D-B890-AE6A26529AE5}"/>
              </a:ext>
            </a:extLst>
          </p:cNvPr>
          <p:cNvSpPr txBox="1"/>
          <p:nvPr/>
        </p:nvSpPr>
        <p:spPr>
          <a:xfrm>
            <a:off x="2860982" y="5013757"/>
            <a:ext cx="1256686" cy="457200"/>
          </a:xfrm>
          <a:prstGeom prst="rect">
            <a:avLst/>
          </a:prstGeom>
        </p:spPr>
        <p:style>
          <a:lnRef idx="1">
            <a:schemeClr val="accent6"/>
          </a:lnRef>
          <a:fillRef idx="2">
            <a:schemeClr val="accent6"/>
          </a:fillRef>
          <a:effectRef idx="1">
            <a:schemeClr val="accent6"/>
          </a:effectRef>
          <a:fontRef idx="minor">
            <a:schemeClr val="dk1"/>
          </a:fontRef>
        </p:style>
        <p:txBody>
          <a:bodyPr wrap="square" rtlCol="0" anchor="ctr">
            <a:noAutofit/>
          </a:bodyPr>
          <a:lstStyle/>
          <a:p>
            <a:pPr algn="ctr"/>
            <a:r>
              <a:rPr lang="en-US" sz="1400" dirty="0"/>
              <a:t>Not confident</a:t>
            </a:r>
          </a:p>
        </p:txBody>
      </p:sp>
      <p:sp>
        <p:nvSpPr>
          <p:cNvPr id="36" name="TextBox 35">
            <a:extLst>
              <a:ext uri="{FF2B5EF4-FFF2-40B4-BE49-F238E27FC236}">
                <a16:creationId xmlns="" xmlns:a16="http://schemas.microsoft.com/office/drawing/2014/main" id="{5FFC4EDF-59A7-F549-AB1B-6B9BB1A7D8FA}"/>
              </a:ext>
            </a:extLst>
          </p:cNvPr>
          <p:cNvSpPr txBox="1"/>
          <p:nvPr/>
        </p:nvSpPr>
        <p:spPr>
          <a:xfrm>
            <a:off x="4888598" y="5009262"/>
            <a:ext cx="952288" cy="457200"/>
          </a:xfrm>
          <a:prstGeom prst="rect">
            <a:avLst/>
          </a:prstGeom>
        </p:spPr>
        <p:style>
          <a:lnRef idx="1">
            <a:schemeClr val="accent5"/>
          </a:lnRef>
          <a:fillRef idx="2">
            <a:schemeClr val="accent5"/>
          </a:fillRef>
          <a:effectRef idx="1">
            <a:schemeClr val="accent5"/>
          </a:effectRef>
          <a:fontRef idx="minor">
            <a:schemeClr val="dk1"/>
          </a:fontRef>
        </p:style>
        <p:txBody>
          <a:bodyPr wrap="square" rtlCol="0" anchor="ctr">
            <a:noAutofit/>
          </a:bodyPr>
          <a:lstStyle/>
          <a:p>
            <a:pPr algn="ctr"/>
            <a:r>
              <a:rPr lang="en-US" sz="1400" dirty="0"/>
              <a:t>Confident</a:t>
            </a:r>
          </a:p>
        </p:txBody>
      </p:sp>
      <p:cxnSp>
        <p:nvCxnSpPr>
          <p:cNvPr id="39" name="Elbow Connector 38">
            <a:extLst>
              <a:ext uri="{FF2B5EF4-FFF2-40B4-BE49-F238E27FC236}">
                <a16:creationId xmlns="" xmlns:a16="http://schemas.microsoft.com/office/drawing/2014/main" id="{A61CFEFC-DEE3-BD4B-A5E2-05EB28AA07AB}"/>
              </a:ext>
            </a:extLst>
          </p:cNvPr>
          <p:cNvCxnSpPr>
            <a:cxnSpLocks/>
            <a:stCxn id="12" idx="2"/>
            <a:endCxn id="4" idx="0"/>
          </p:cNvCxnSpPr>
          <p:nvPr/>
        </p:nvCxnSpPr>
        <p:spPr>
          <a:xfrm rot="16200000" flipH="1">
            <a:off x="-398032" y="4031615"/>
            <a:ext cx="3051056" cy="679128"/>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3" name="Elbow Connector 42">
            <a:extLst>
              <a:ext uri="{FF2B5EF4-FFF2-40B4-BE49-F238E27FC236}">
                <a16:creationId xmlns="" xmlns:a16="http://schemas.microsoft.com/office/drawing/2014/main" id="{D3332473-7C66-1A47-AC2F-B2288CDF2636}"/>
              </a:ext>
            </a:extLst>
          </p:cNvPr>
          <p:cNvCxnSpPr>
            <a:cxnSpLocks/>
            <a:stCxn id="10" idx="2"/>
            <a:endCxn id="12" idx="0"/>
          </p:cNvCxnSpPr>
          <p:nvPr/>
        </p:nvCxnSpPr>
        <p:spPr>
          <a:xfrm rot="5400000">
            <a:off x="808420" y="1411723"/>
            <a:ext cx="638152" cy="679128"/>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5" name="Elbow Connector 44">
            <a:extLst>
              <a:ext uri="{FF2B5EF4-FFF2-40B4-BE49-F238E27FC236}">
                <a16:creationId xmlns="" xmlns:a16="http://schemas.microsoft.com/office/drawing/2014/main" id="{34BB2679-A083-774A-956C-B41132F84857}"/>
              </a:ext>
            </a:extLst>
          </p:cNvPr>
          <p:cNvCxnSpPr>
            <a:cxnSpLocks/>
            <a:stCxn id="10" idx="3"/>
            <a:endCxn id="11" idx="1"/>
          </p:cNvCxnSpPr>
          <p:nvPr/>
        </p:nvCxnSpPr>
        <p:spPr>
          <a:xfrm flipV="1">
            <a:off x="2787406" y="1088770"/>
            <a:ext cx="519880" cy="5287"/>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7" name="Elbow Connector 46">
            <a:extLst>
              <a:ext uri="{FF2B5EF4-FFF2-40B4-BE49-F238E27FC236}">
                <a16:creationId xmlns="" xmlns:a16="http://schemas.microsoft.com/office/drawing/2014/main" id="{6F086F1D-E0F0-E543-BDA7-312F8DAAFBC2}"/>
              </a:ext>
            </a:extLst>
          </p:cNvPr>
          <p:cNvCxnSpPr>
            <a:cxnSpLocks/>
            <a:stCxn id="11" idx="2"/>
            <a:endCxn id="14" idx="0"/>
          </p:cNvCxnSpPr>
          <p:nvPr/>
        </p:nvCxnSpPr>
        <p:spPr>
          <a:xfrm rot="5400000">
            <a:off x="3541297" y="1211141"/>
            <a:ext cx="478563" cy="691020"/>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9" name="Elbow Connector 48">
            <a:extLst>
              <a:ext uri="{FF2B5EF4-FFF2-40B4-BE49-F238E27FC236}">
                <a16:creationId xmlns="" xmlns:a16="http://schemas.microsoft.com/office/drawing/2014/main" id="{FC4C4A42-19CC-EB47-A1BA-A3925184C8F2}"/>
              </a:ext>
            </a:extLst>
          </p:cNvPr>
          <p:cNvCxnSpPr>
            <a:cxnSpLocks/>
            <a:stCxn id="14" idx="2"/>
            <a:endCxn id="16" idx="0"/>
          </p:cNvCxnSpPr>
          <p:nvPr/>
        </p:nvCxnSpPr>
        <p:spPr>
          <a:xfrm rot="5400000">
            <a:off x="2528270" y="1920366"/>
            <a:ext cx="526380" cy="1287216"/>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3" name="Elbow Connector 52">
            <a:extLst>
              <a:ext uri="{FF2B5EF4-FFF2-40B4-BE49-F238E27FC236}">
                <a16:creationId xmlns="" xmlns:a16="http://schemas.microsoft.com/office/drawing/2014/main" id="{4E783691-14A2-CC45-A252-A50E4919FAB7}"/>
              </a:ext>
            </a:extLst>
          </p:cNvPr>
          <p:cNvCxnSpPr>
            <a:cxnSpLocks/>
            <a:stCxn id="14" idx="2"/>
            <a:endCxn id="15" idx="0"/>
          </p:cNvCxnSpPr>
          <p:nvPr/>
        </p:nvCxnSpPr>
        <p:spPr>
          <a:xfrm rot="16200000" flipH="1">
            <a:off x="3406849" y="2329003"/>
            <a:ext cx="526381" cy="469942"/>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5" name="Elbow Connector 54">
            <a:extLst>
              <a:ext uri="{FF2B5EF4-FFF2-40B4-BE49-F238E27FC236}">
                <a16:creationId xmlns="" xmlns:a16="http://schemas.microsoft.com/office/drawing/2014/main" id="{5C088D9B-06D6-9449-98A3-1664708A4129}"/>
              </a:ext>
            </a:extLst>
          </p:cNvPr>
          <p:cNvCxnSpPr>
            <a:cxnSpLocks/>
            <a:stCxn id="16" idx="2"/>
            <a:endCxn id="4" idx="0"/>
          </p:cNvCxnSpPr>
          <p:nvPr/>
        </p:nvCxnSpPr>
        <p:spPr>
          <a:xfrm rot="5400000">
            <a:off x="630988" y="4379843"/>
            <a:ext cx="2352936" cy="680792"/>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9" name="Elbow Connector 58">
            <a:extLst>
              <a:ext uri="{FF2B5EF4-FFF2-40B4-BE49-F238E27FC236}">
                <a16:creationId xmlns="" xmlns:a16="http://schemas.microsoft.com/office/drawing/2014/main" id="{27B07D36-8A2B-C343-93B2-2CAE0694016A}"/>
              </a:ext>
            </a:extLst>
          </p:cNvPr>
          <p:cNvCxnSpPr>
            <a:cxnSpLocks/>
            <a:stCxn id="15" idx="3"/>
            <a:endCxn id="24" idx="1"/>
          </p:cNvCxnSpPr>
          <p:nvPr/>
        </p:nvCxnSpPr>
        <p:spPr>
          <a:xfrm flipV="1">
            <a:off x="5008043" y="2172300"/>
            <a:ext cx="429578" cy="883465"/>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1" name="Elbow Connector 70">
            <a:extLst>
              <a:ext uri="{FF2B5EF4-FFF2-40B4-BE49-F238E27FC236}">
                <a16:creationId xmlns="" xmlns:a16="http://schemas.microsoft.com/office/drawing/2014/main" id="{E2C70942-3DB2-CC48-A6CD-C46B5442C526}"/>
              </a:ext>
            </a:extLst>
          </p:cNvPr>
          <p:cNvCxnSpPr>
            <a:cxnSpLocks/>
            <a:stCxn id="25" idx="2"/>
            <a:endCxn id="34" idx="0"/>
          </p:cNvCxnSpPr>
          <p:nvPr/>
        </p:nvCxnSpPr>
        <p:spPr>
          <a:xfrm rot="5400000">
            <a:off x="5372458" y="2832185"/>
            <a:ext cx="288503" cy="1711679"/>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4" name="Elbow Connector 73">
            <a:extLst>
              <a:ext uri="{FF2B5EF4-FFF2-40B4-BE49-F238E27FC236}">
                <a16:creationId xmlns="" xmlns:a16="http://schemas.microsoft.com/office/drawing/2014/main" id="{C2E9F84F-2BDD-0E48-89DC-E663F38C4BA1}"/>
              </a:ext>
            </a:extLst>
          </p:cNvPr>
          <p:cNvCxnSpPr>
            <a:cxnSpLocks/>
            <a:stCxn id="34" idx="2"/>
            <a:endCxn id="35" idx="0"/>
          </p:cNvCxnSpPr>
          <p:nvPr/>
        </p:nvCxnSpPr>
        <p:spPr>
          <a:xfrm rot="5400000">
            <a:off x="3934437" y="4287324"/>
            <a:ext cx="281321" cy="1171544"/>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2" name="Elbow Connector 81">
            <a:extLst>
              <a:ext uri="{FF2B5EF4-FFF2-40B4-BE49-F238E27FC236}">
                <a16:creationId xmlns="" xmlns:a16="http://schemas.microsoft.com/office/drawing/2014/main" id="{DD019C1D-A9FE-BE42-844D-CC3CF23963BE}"/>
              </a:ext>
            </a:extLst>
          </p:cNvPr>
          <p:cNvCxnSpPr>
            <a:cxnSpLocks/>
            <a:stCxn id="34" idx="2"/>
            <a:endCxn id="36" idx="0"/>
          </p:cNvCxnSpPr>
          <p:nvPr/>
        </p:nvCxnSpPr>
        <p:spPr>
          <a:xfrm rot="16200000" flipH="1">
            <a:off x="4874392" y="4518912"/>
            <a:ext cx="276826" cy="703873"/>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4" name="Elbow Connector 83">
            <a:extLst>
              <a:ext uri="{FF2B5EF4-FFF2-40B4-BE49-F238E27FC236}">
                <a16:creationId xmlns="" xmlns:a16="http://schemas.microsoft.com/office/drawing/2014/main" id="{7D5A82F3-88AC-314A-B9EE-EE46F6DEA059}"/>
              </a:ext>
            </a:extLst>
          </p:cNvPr>
          <p:cNvCxnSpPr>
            <a:cxnSpLocks/>
            <a:stCxn id="36" idx="2"/>
            <a:endCxn id="6" idx="0"/>
          </p:cNvCxnSpPr>
          <p:nvPr/>
        </p:nvCxnSpPr>
        <p:spPr>
          <a:xfrm rot="5400000">
            <a:off x="4726501" y="5258465"/>
            <a:ext cx="430244" cy="846238"/>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 xmlns:a16="http://schemas.microsoft.com/office/drawing/2014/main" id="{B70375F1-04F7-B24F-A6EA-340286E39E40}"/>
              </a:ext>
            </a:extLst>
          </p:cNvPr>
          <p:cNvSpPr txBox="1"/>
          <p:nvPr/>
        </p:nvSpPr>
        <p:spPr>
          <a:xfrm>
            <a:off x="8830461" y="3859084"/>
            <a:ext cx="2281172" cy="457200"/>
          </a:xfrm>
          <a:prstGeom prst="rect">
            <a:avLst/>
          </a:prstGeom>
        </p:spPr>
        <p:style>
          <a:lnRef idx="1">
            <a:schemeClr val="accent2"/>
          </a:lnRef>
          <a:fillRef idx="2">
            <a:schemeClr val="accent2"/>
          </a:fillRef>
          <a:effectRef idx="1">
            <a:schemeClr val="accent2"/>
          </a:effectRef>
          <a:fontRef idx="minor">
            <a:schemeClr val="dk1"/>
          </a:fontRef>
        </p:style>
        <p:txBody>
          <a:bodyPr wrap="square" rtlCol="0" anchor="ctr">
            <a:noAutofit/>
          </a:bodyPr>
          <a:lstStyle/>
          <a:p>
            <a:pPr algn="ctr"/>
            <a:r>
              <a:rPr lang="en-US" sz="1400" dirty="0"/>
              <a:t>What’s your transmission intensity (generally)?</a:t>
            </a:r>
          </a:p>
        </p:txBody>
      </p:sp>
      <p:sp>
        <p:nvSpPr>
          <p:cNvPr id="86" name="TextBox 85">
            <a:extLst>
              <a:ext uri="{FF2B5EF4-FFF2-40B4-BE49-F238E27FC236}">
                <a16:creationId xmlns="" xmlns:a16="http://schemas.microsoft.com/office/drawing/2014/main" id="{323A0088-6281-CA49-B209-85FCC56DB797}"/>
              </a:ext>
            </a:extLst>
          </p:cNvPr>
          <p:cNvSpPr txBox="1"/>
          <p:nvPr/>
        </p:nvSpPr>
        <p:spPr>
          <a:xfrm>
            <a:off x="10515833" y="4780663"/>
            <a:ext cx="1466931" cy="457200"/>
          </a:xfrm>
          <a:prstGeom prst="rect">
            <a:avLst/>
          </a:prstGeom>
        </p:spPr>
        <p:style>
          <a:lnRef idx="1">
            <a:schemeClr val="accent4"/>
          </a:lnRef>
          <a:fillRef idx="2">
            <a:schemeClr val="accent4"/>
          </a:fillRef>
          <a:effectRef idx="1">
            <a:schemeClr val="accent4"/>
          </a:effectRef>
          <a:fontRef idx="minor">
            <a:schemeClr val="dk1"/>
          </a:fontRef>
        </p:style>
        <p:txBody>
          <a:bodyPr wrap="square" rtlCol="0" anchor="ctr">
            <a:noAutofit/>
          </a:bodyPr>
          <a:lstStyle/>
          <a:p>
            <a:pPr algn="ctr"/>
            <a:r>
              <a:rPr lang="en-US" sz="1400" dirty="0"/>
              <a:t>Historically high </a:t>
            </a:r>
          </a:p>
        </p:txBody>
      </p:sp>
      <p:sp>
        <p:nvSpPr>
          <p:cNvPr id="87" name="TextBox 86">
            <a:extLst>
              <a:ext uri="{FF2B5EF4-FFF2-40B4-BE49-F238E27FC236}">
                <a16:creationId xmlns="" xmlns:a16="http://schemas.microsoft.com/office/drawing/2014/main" id="{B9857FA8-930B-E14E-A9D6-D875398652E4}"/>
              </a:ext>
            </a:extLst>
          </p:cNvPr>
          <p:cNvSpPr txBox="1"/>
          <p:nvPr/>
        </p:nvSpPr>
        <p:spPr>
          <a:xfrm>
            <a:off x="7093804" y="4780663"/>
            <a:ext cx="1350184" cy="457200"/>
          </a:xfrm>
          <a:prstGeom prst="rect">
            <a:avLst/>
          </a:prstGeom>
        </p:spPr>
        <p:style>
          <a:lnRef idx="1">
            <a:schemeClr val="accent1"/>
          </a:lnRef>
          <a:fillRef idx="2">
            <a:schemeClr val="accent1"/>
          </a:fillRef>
          <a:effectRef idx="1">
            <a:schemeClr val="accent1"/>
          </a:effectRef>
          <a:fontRef idx="minor">
            <a:schemeClr val="dk1"/>
          </a:fontRef>
        </p:style>
        <p:txBody>
          <a:bodyPr wrap="square" rtlCol="0" anchor="ctr">
            <a:noAutofit/>
          </a:bodyPr>
          <a:lstStyle/>
          <a:p>
            <a:pPr algn="ctr"/>
            <a:r>
              <a:rPr lang="en-US" sz="1400" dirty="0"/>
              <a:t>Historically low</a:t>
            </a:r>
          </a:p>
        </p:txBody>
      </p:sp>
      <p:sp>
        <p:nvSpPr>
          <p:cNvPr id="88" name="TextBox 87">
            <a:extLst>
              <a:ext uri="{FF2B5EF4-FFF2-40B4-BE49-F238E27FC236}">
                <a16:creationId xmlns="" xmlns:a16="http://schemas.microsoft.com/office/drawing/2014/main" id="{0B280384-5779-0847-B789-6F9B9EB71E03}"/>
              </a:ext>
            </a:extLst>
          </p:cNvPr>
          <p:cNvSpPr txBox="1"/>
          <p:nvPr/>
        </p:nvSpPr>
        <p:spPr>
          <a:xfrm>
            <a:off x="8650427" y="4784508"/>
            <a:ext cx="1658966" cy="457200"/>
          </a:xfrm>
          <a:prstGeom prst="rect">
            <a:avLst/>
          </a:prstGeom>
        </p:spPr>
        <p:style>
          <a:lnRef idx="1">
            <a:schemeClr val="accent1"/>
          </a:lnRef>
          <a:fillRef idx="2">
            <a:schemeClr val="accent1"/>
          </a:fillRef>
          <a:effectRef idx="1">
            <a:schemeClr val="accent1"/>
          </a:effectRef>
          <a:fontRef idx="minor">
            <a:schemeClr val="dk1"/>
          </a:fontRef>
        </p:style>
        <p:txBody>
          <a:bodyPr wrap="square" rtlCol="0" anchor="ctr">
            <a:noAutofit/>
          </a:bodyPr>
          <a:lstStyle/>
          <a:p>
            <a:pPr algn="ctr"/>
            <a:r>
              <a:rPr lang="en-US" sz="1400" dirty="0"/>
              <a:t>Historically moderate </a:t>
            </a:r>
          </a:p>
        </p:txBody>
      </p:sp>
      <p:cxnSp>
        <p:nvCxnSpPr>
          <p:cNvPr id="110" name="Elbow Connector 109">
            <a:extLst>
              <a:ext uri="{FF2B5EF4-FFF2-40B4-BE49-F238E27FC236}">
                <a16:creationId xmlns="" xmlns:a16="http://schemas.microsoft.com/office/drawing/2014/main" id="{690D72F4-7B1A-A342-8CAE-28C8160ADDCD}"/>
              </a:ext>
            </a:extLst>
          </p:cNvPr>
          <p:cNvCxnSpPr>
            <a:cxnSpLocks/>
            <a:stCxn id="24" idx="2"/>
            <a:endCxn id="26" idx="0"/>
          </p:cNvCxnSpPr>
          <p:nvPr/>
        </p:nvCxnSpPr>
        <p:spPr>
          <a:xfrm rot="16200000" flipH="1">
            <a:off x="7690068" y="2626013"/>
            <a:ext cx="307486" cy="613632"/>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2" name="Elbow Connector 111">
            <a:extLst>
              <a:ext uri="{FF2B5EF4-FFF2-40B4-BE49-F238E27FC236}">
                <a16:creationId xmlns="" xmlns:a16="http://schemas.microsoft.com/office/drawing/2014/main" id="{694BDBDE-9DEF-6A4F-8DFB-BBF268341E5F}"/>
              </a:ext>
            </a:extLst>
          </p:cNvPr>
          <p:cNvCxnSpPr>
            <a:cxnSpLocks/>
            <a:stCxn id="26" idx="3"/>
            <a:endCxn id="85" idx="0"/>
          </p:cNvCxnSpPr>
          <p:nvPr/>
        </p:nvCxnSpPr>
        <p:spPr>
          <a:xfrm>
            <a:off x="8830460" y="3315172"/>
            <a:ext cx="1140587" cy="543912"/>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6" name="Elbow Connector 125">
            <a:extLst>
              <a:ext uri="{FF2B5EF4-FFF2-40B4-BE49-F238E27FC236}">
                <a16:creationId xmlns="" xmlns:a16="http://schemas.microsoft.com/office/drawing/2014/main" id="{8394DF28-4648-0847-9C07-BF7166F19B9C}"/>
              </a:ext>
            </a:extLst>
          </p:cNvPr>
          <p:cNvCxnSpPr>
            <a:cxnSpLocks/>
            <a:stCxn id="35" idx="2"/>
            <a:endCxn id="4" idx="0"/>
          </p:cNvCxnSpPr>
          <p:nvPr/>
        </p:nvCxnSpPr>
        <p:spPr>
          <a:xfrm rot="5400000">
            <a:off x="2265318" y="4672700"/>
            <a:ext cx="425750" cy="2022265"/>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7" name="Elbow Connector 136">
            <a:extLst>
              <a:ext uri="{FF2B5EF4-FFF2-40B4-BE49-F238E27FC236}">
                <a16:creationId xmlns="" xmlns:a16="http://schemas.microsoft.com/office/drawing/2014/main" id="{439AAE77-F761-2345-BEC1-CD0FEA7AF942}"/>
              </a:ext>
            </a:extLst>
          </p:cNvPr>
          <p:cNvCxnSpPr>
            <a:cxnSpLocks/>
            <a:stCxn id="85" idx="2"/>
            <a:endCxn id="86" idx="0"/>
          </p:cNvCxnSpPr>
          <p:nvPr/>
        </p:nvCxnSpPr>
        <p:spPr>
          <a:xfrm rot="16200000" flipH="1">
            <a:off x="10377984" y="3909347"/>
            <a:ext cx="464379" cy="1278252"/>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9" name="Elbow Connector 138">
            <a:extLst>
              <a:ext uri="{FF2B5EF4-FFF2-40B4-BE49-F238E27FC236}">
                <a16:creationId xmlns="" xmlns:a16="http://schemas.microsoft.com/office/drawing/2014/main" id="{5DB36389-E024-D74A-B6A0-10C2CD700421}"/>
              </a:ext>
            </a:extLst>
          </p:cNvPr>
          <p:cNvCxnSpPr>
            <a:cxnSpLocks/>
            <a:stCxn id="86" idx="2"/>
            <a:endCxn id="8" idx="0"/>
          </p:cNvCxnSpPr>
          <p:nvPr/>
        </p:nvCxnSpPr>
        <p:spPr>
          <a:xfrm rot="5400000">
            <a:off x="10605924" y="5253332"/>
            <a:ext cx="658844" cy="627907"/>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1" name="Elbow Connector 140">
            <a:extLst>
              <a:ext uri="{FF2B5EF4-FFF2-40B4-BE49-F238E27FC236}">
                <a16:creationId xmlns="" xmlns:a16="http://schemas.microsoft.com/office/drawing/2014/main" id="{335C9BC0-5025-B04B-B94A-3D10F9282B14}"/>
              </a:ext>
            </a:extLst>
          </p:cNvPr>
          <p:cNvCxnSpPr>
            <a:cxnSpLocks/>
            <a:stCxn id="85" idx="2"/>
            <a:endCxn id="88" idx="0"/>
          </p:cNvCxnSpPr>
          <p:nvPr/>
        </p:nvCxnSpPr>
        <p:spPr>
          <a:xfrm rot="5400000">
            <a:off x="9491367" y="4304828"/>
            <a:ext cx="468224" cy="491137"/>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3" name="Elbow Connector 142">
            <a:extLst>
              <a:ext uri="{FF2B5EF4-FFF2-40B4-BE49-F238E27FC236}">
                <a16:creationId xmlns="" xmlns:a16="http://schemas.microsoft.com/office/drawing/2014/main" id="{6F44C4BE-0449-E24F-8A45-4FE60C5ABBE1}"/>
              </a:ext>
            </a:extLst>
          </p:cNvPr>
          <p:cNvCxnSpPr>
            <a:cxnSpLocks/>
            <a:stCxn id="85" idx="2"/>
            <a:endCxn id="87" idx="0"/>
          </p:cNvCxnSpPr>
          <p:nvPr/>
        </p:nvCxnSpPr>
        <p:spPr>
          <a:xfrm rot="5400000">
            <a:off x="8637783" y="3447398"/>
            <a:ext cx="464379" cy="2202151"/>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9" name="Elbow Connector 158">
            <a:extLst>
              <a:ext uri="{FF2B5EF4-FFF2-40B4-BE49-F238E27FC236}">
                <a16:creationId xmlns="" xmlns:a16="http://schemas.microsoft.com/office/drawing/2014/main" id="{0A262680-809C-B041-8235-5BD8AE6560BA}"/>
              </a:ext>
            </a:extLst>
          </p:cNvPr>
          <p:cNvCxnSpPr>
            <a:cxnSpLocks/>
            <a:stCxn id="87" idx="2"/>
            <a:endCxn id="5" idx="0"/>
          </p:cNvCxnSpPr>
          <p:nvPr/>
        </p:nvCxnSpPr>
        <p:spPr>
          <a:xfrm rot="5400000">
            <a:off x="7340001" y="5467810"/>
            <a:ext cx="658843" cy="198948"/>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1" name="Elbow Connector 160">
            <a:extLst>
              <a:ext uri="{FF2B5EF4-FFF2-40B4-BE49-F238E27FC236}">
                <a16:creationId xmlns="" xmlns:a16="http://schemas.microsoft.com/office/drawing/2014/main" id="{541AC310-8827-4342-B383-091EB0B595CB}"/>
              </a:ext>
            </a:extLst>
          </p:cNvPr>
          <p:cNvCxnSpPr>
            <a:cxnSpLocks/>
            <a:stCxn id="88" idx="2"/>
            <a:endCxn id="5" idx="0"/>
          </p:cNvCxnSpPr>
          <p:nvPr/>
        </p:nvCxnSpPr>
        <p:spPr>
          <a:xfrm rot="5400000">
            <a:off x="8197430" y="4614226"/>
            <a:ext cx="654998" cy="1909962"/>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1" name="Elbow Connector 90">
            <a:extLst>
              <a:ext uri="{FF2B5EF4-FFF2-40B4-BE49-F238E27FC236}">
                <a16:creationId xmlns="" xmlns:a16="http://schemas.microsoft.com/office/drawing/2014/main" id="{80363970-638F-B44F-90AB-17D00B2D2A5C}"/>
              </a:ext>
            </a:extLst>
          </p:cNvPr>
          <p:cNvCxnSpPr>
            <a:cxnSpLocks/>
            <a:stCxn id="24" idx="2"/>
            <a:endCxn id="25" idx="0"/>
          </p:cNvCxnSpPr>
          <p:nvPr/>
        </p:nvCxnSpPr>
        <p:spPr>
          <a:xfrm rot="5400000">
            <a:off x="6801029" y="2350606"/>
            <a:ext cx="307487" cy="1164447"/>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sp>
        <p:nvSpPr>
          <p:cNvPr id="170" name="TextBox 169">
            <a:extLst>
              <a:ext uri="{FF2B5EF4-FFF2-40B4-BE49-F238E27FC236}">
                <a16:creationId xmlns="" xmlns:a16="http://schemas.microsoft.com/office/drawing/2014/main" id="{D56AF7D1-2E10-8948-8617-728A2C5BD562}"/>
              </a:ext>
            </a:extLst>
          </p:cNvPr>
          <p:cNvSpPr txBox="1"/>
          <p:nvPr/>
        </p:nvSpPr>
        <p:spPr>
          <a:xfrm>
            <a:off x="146713" y="44309"/>
            <a:ext cx="10299034" cy="646331"/>
          </a:xfrm>
          <a:prstGeom prst="rect">
            <a:avLst/>
          </a:prstGeom>
          <a:noFill/>
        </p:spPr>
        <p:txBody>
          <a:bodyPr wrap="square" rtlCol="0">
            <a:spAutoFit/>
          </a:bodyPr>
          <a:lstStyle/>
          <a:p>
            <a:r>
              <a:rPr lang="en-US" sz="3600" dirty="0"/>
              <a:t>ITN Distribution Strategy Decision Flowchart</a:t>
            </a:r>
          </a:p>
        </p:txBody>
      </p:sp>
      <p:pic>
        <p:nvPicPr>
          <p:cNvPr id="173" name="Picture 172">
            <a:extLst>
              <a:ext uri="{FF2B5EF4-FFF2-40B4-BE49-F238E27FC236}">
                <a16:creationId xmlns="" xmlns:a16="http://schemas.microsoft.com/office/drawing/2014/main" id="{ACD31753-71E6-2042-B4D8-A11D48D7EEB5}"/>
              </a:ext>
            </a:extLst>
          </p:cNvPr>
          <p:cNvPicPr>
            <a:picLocks noChangeAspect="1"/>
          </p:cNvPicPr>
          <p:nvPr/>
        </p:nvPicPr>
        <p:blipFill>
          <a:blip r:embed="rId3"/>
          <a:stretch>
            <a:fillRect/>
          </a:stretch>
        </p:blipFill>
        <p:spPr>
          <a:xfrm>
            <a:off x="10621392" y="207726"/>
            <a:ext cx="1375712" cy="319496"/>
          </a:xfrm>
          <a:prstGeom prst="rect">
            <a:avLst/>
          </a:prstGeom>
        </p:spPr>
      </p:pic>
      <p:pic>
        <p:nvPicPr>
          <p:cNvPr id="41" name="Picture 4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30460" y="169928"/>
            <a:ext cx="1607108" cy="399702"/>
          </a:xfrm>
          <a:prstGeom prst="rect">
            <a:avLst/>
          </a:prstGeom>
        </p:spPr>
      </p:pic>
    </p:spTree>
    <p:extLst>
      <p:ext uri="{BB962C8B-B14F-4D97-AF65-F5344CB8AC3E}">
        <p14:creationId xmlns:p14="http://schemas.microsoft.com/office/powerpoint/2010/main" val="419044764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11651</TotalTime>
  <Words>204</Words>
  <Application>Microsoft Macintosh PowerPoint</Application>
  <PresentationFormat>Custom</PresentationFormat>
  <Paragraphs>23</Paragraphs>
  <Slides>1</Slides>
  <Notes>1</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Hannah Koenker</dc:creator>
  <cp:lastModifiedBy>Rebecca Shore</cp:lastModifiedBy>
  <cp:revision>50</cp:revision>
  <dcterms:created xsi:type="dcterms:W3CDTF">2018-06-09T16:32:58Z</dcterms:created>
  <dcterms:modified xsi:type="dcterms:W3CDTF">2018-12-21T12:46:29Z</dcterms:modified>
</cp:coreProperties>
</file>